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64" r:id="rId3"/>
    <p:sldId id="257" r:id="rId4"/>
    <p:sldId id="273" r:id="rId5"/>
    <p:sldId id="286" r:id="rId6"/>
    <p:sldId id="272" r:id="rId7"/>
    <p:sldId id="274" r:id="rId8"/>
    <p:sldId id="287" r:id="rId9"/>
    <p:sldId id="276" r:id="rId10"/>
    <p:sldId id="294" r:id="rId11"/>
    <p:sldId id="291" r:id="rId12"/>
    <p:sldId id="288" r:id="rId13"/>
    <p:sldId id="292" r:id="rId14"/>
    <p:sldId id="277" r:id="rId15"/>
    <p:sldId id="295" r:id="rId16"/>
    <p:sldId id="278" r:id="rId17"/>
    <p:sldId id="289" r:id="rId18"/>
    <p:sldId id="293" r:id="rId19"/>
    <p:sldId id="280" r:id="rId20"/>
    <p:sldId id="262" r:id="rId21"/>
    <p:sldId id="290" r:id="rId22"/>
    <p:sldId id="285" r:id="rId23"/>
    <p:sldId id="267" r:id="rId24"/>
    <p:sldId id="268" r:id="rId25"/>
  </p:sldIdLst>
  <p:sldSz cx="12192000" cy="6858000"/>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7" autoAdjust="0"/>
    <p:restoredTop sz="94660"/>
  </p:normalViewPr>
  <p:slideViewPr>
    <p:cSldViewPr snapToGrid="0">
      <p:cViewPr varScale="1">
        <p:scale>
          <a:sx n="101" d="100"/>
          <a:sy n="101" d="100"/>
        </p:scale>
        <p:origin x="19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1488" cy="46355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37000" y="0"/>
            <a:ext cx="3011488" cy="463550"/>
          </a:xfrm>
          <a:prstGeom prst="rect">
            <a:avLst/>
          </a:prstGeom>
        </p:spPr>
        <p:txBody>
          <a:bodyPr vert="horz" lIns="91440" tIns="45720" rIns="91440" bIns="45720" rtlCol="0"/>
          <a:lstStyle>
            <a:lvl1pPr algn="r">
              <a:defRPr sz="1200"/>
            </a:lvl1pPr>
          </a:lstStyle>
          <a:p>
            <a:fld id="{5C40D92E-DD47-4849-8B34-7238CE6F3AA7}" type="datetimeFigureOut">
              <a:rPr lang="en-US" smtClean="0"/>
              <a:t>9/16/2026</a:t>
            </a:fld>
            <a:endParaRPr lang="en-US" dirty="0"/>
          </a:p>
        </p:txBody>
      </p:sp>
      <p:sp>
        <p:nvSpPr>
          <p:cNvPr id="4" name="Slide Image Placeholder 3"/>
          <p:cNvSpPr>
            <a:spLocks noGrp="1" noRot="1" noChangeAspect="1"/>
          </p:cNvSpPr>
          <p:nvPr>
            <p:ph type="sldImg" idx="2"/>
          </p:nvPr>
        </p:nvSpPr>
        <p:spPr>
          <a:xfrm>
            <a:off x="703263" y="1154113"/>
            <a:ext cx="5543550" cy="311785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95325" y="4445000"/>
            <a:ext cx="5559425" cy="3636963"/>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3011488" cy="46355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7000" y="8772525"/>
            <a:ext cx="3011488" cy="463550"/>
          </a:xfrm>
          <a:prstGeom prst="rect">
            <a:avLst/>
          </a:prstGeom>
        </p:spPr>
        <p:txBody>
          <a:bodyPr vert="horz" lIns="91440" tIns="45720" rIns="91440" bIns="45720" rtlCol="0" anchor="b"/>
          <a:lstStyle>
            <a:lvl1pPr algn="r">
              <a:defRPr sz="1200"/>
            </a:lvl1pPr>
          </a:lstStyle>
          <a:p>
            <a:fld id="{ED90AEDB-D73F-44EC-BB50-17779FA8BC28}" type="slidenum">
              <a:rPr lang="en-US" smtClean="0"/>
              <a:t>‹#›</a:t>
            </a:fld>
            <a:endParaRPr lang="en-US" dirty="0"/>
          </a:p>
        </p:txBody>
      </p:sp>
    </p:spTree>
    <p:extLst>
      <p:ext uri="{BB962C8B-B14F-4D97-AF65-F5344CB8AC3E}">
        <p14:creationId xmlns:p14="http://schemas.microsoft.com/office/powerpoint/2010/main" val="3930801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90AEDB-D73F-44EC-BB50-17779FA8BC28}" type="slidenum">
              <a:rPr lang="en-US" smtClean="0"/>
              <a:t>1</a:t>
            </a:fld>
            <a:endParaRPr lang="en-US" dirty="0"/>
          </a:p>
        </p:txBody>
      </p:sp>
    </p:spTree>
    <p:extLst>
      <p:ext uri="{BB962C8B-B14F-4D97-AF65-F5344CB8AC3E}">
        <p14:creationId xmlns:p14="http://schemas.microsoft.com/office/powerpoint/2010/main" val="5782790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90AEDB-D73F-44EC-BB50-17779FA8BC28}" type="slidenum">
              <a:rPr lang="en-US" smtClean="0"/>
              <a:t>2</a:t>
            </a:fld>
            <a:endParaRPr lang="en-US" dirty="0"/>
          </a:p>
        </p:txBody>
      </p:sp>
    </p:spTree>
    <p:extLst>
      <p:ext uri="{BB962C8B-B14F-4D97-AF65-F5344CB8AC3E}">
        <p14:creationId xmlns:p14="http://schemas.microsoft.com/office/powerpoint/2010/main" val="8326101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p:cNvSpPr>
            <a:spLocks noGrp="1"/>
          </p:cNvSpPr>
          <p:nvPr>
            <p:ph type="body" idx="1"/>
          </p:nvPr>
        </p:nvSpPr>
        <p:spPr/>
        <p:txBody>
          <a:bodyPr/>
          <a:lstStyle/>
          <a:p>
            <a:r>
              <a:rPr lang="en-US" sz="1200" b="1" dirty="0"/>
              <a:t>5. The four items that should be submitted to the Diocese.</a:t>
            </a:r>
          </a:p>
        </p:txBody>
      </p:sp>
      <p:sp>
        <p:nvSpPr>
          <p:cNvPr id="4" name="Slide Number Placeholder 3"/>
          <p:cNvSpPr>
            <a:spLocks noGrp="1"/>
          </p:cNvSpPr>
          <p:nvPr>
            <p:ph type="sldNum" sz="quarter" idx="5"/>
          </p:nvPr>
        </p:nvSpPr>
        <p:spPr/>
        <p:txBody>
          <a:bodyPr/>
          <a:lstStyle/>
          <a:p>
            <a:fld id="{ED90AEDB-D73F-44EC-BB50-17779FA8BC28}" type="slidenum">
              <a:rPr lang="en-US" smtClean="0"/>
              <a:t>3</a:t>
            </a:fld>
            <a:endParaRPr lang="en-US" dirty="0"/>
          </a:p>
        </p:txBody>
      </p:sp>
    </p:spTree>
    <p:extLst>
      <p:ext uri="{BB962C8B-B14F-4D97-AF65-F5344CB8AC3E}">
        <p14:creationId xmlns:p14="http://schemas.microsoft.com/office/powerpoint/2010/main" val="7937796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D0487-87F9-5CBF-DE93-C88B4AD134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C6ADB0-0E91-4696-BE4A-342CC88F61AF}"/>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F762EF87-9DE5-AAF2-A0B6-F79B02A3C6DE}"/>
              </a:ext>
            </a:extLst>
          </p:cNvPr>
          <p:cNvSpPr>
            <a:spLocks noGrp="1"/>
          </p:cNvSpPr>
          <p:nvPr>
            <p:ph type="body" idx="1"/>
          </p:nvPr>
        </p:nvSpPr>
        <p:spPr/>
        <p:txBody>
          <a:bodyPr/>
          <a:lstStyle/>
          <a:p>
            <a:r>
              <a:rPr lang="en-US" sz="1200" b="1" dirty="0"/>
              <a:t>Current Progress:  only 11 out of 80+ Parishes and Schools.</a:t>
            </a:r>
          </a:p>
        </p:txBody>
      </p:sp>
      <p:sp>
        <p:nvSpPr>
          <p:cNvPr id="4" name="Slide Number Placeholder 3">
            <a:extLst>
              <a:ext uri="{FF2B5EF4-FFF2-40B4-BE49-F238E27FC236}">
                <a16:creationId xmlns:a16="http://schemas.microsoft.com/office/drawing/2014/main" id="{9C766485-6F31-5103-A89B-3BC22ECA855B}"/>
              </a:ext>
            </a:extLst>
          </p:cNvPr>
          <p:cNvSpPr>
            <a:spLocks noGrp="1"/>
          </p:cNvSpPr>
          <p:nvPr>
            <p:ph type="sldNum" sz="quarter" idx="5"/>
          </p:nvPr>
        </p:nvSpPr>
        <p:spPr/>
        <p:txBody>
          <a:bodyPr/>
          <a:lstStyle/>
          <a:p>
            <a:fld id="{ED90AEDB-D73F-44EC-BB50-17779FA8BC28}" type="slidenum">
              <a:rPr lang="en-US" smtClean="0"/>
              <a:t>4</a:t>
            </a:fld>
            <a:endParaRPr lang="en-US" dirty="0"/>
          </a:p>
        </p:txBody>
      </p:sp>
    </p:spTree>
    <p:extLst>
      <p:ext uri="{BB962C8B-B14F-4D97-AF65-F5344CB8AC3E}">
        <p14:creationId xmlns:p14="http://schemas.microsoft.com/office/powerpoint/2010/main" val="4179559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7CEC90-79C4-45AA-4B7D-AF9D43319F0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96891F-7E09-A052-D6A7-96CEF6F9C350}"/>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F9521396-2EC2-54FB-4880-4BAA56C56A74}"/>
              </a:ext>
            </a:extLst>
          </p:cNvPr>
          <p:cNvSpPr>
            <a:spLocks noGrp="1"/>
          </p:cNvSpPr>
          <p:nvPr>
            <p:ph type="body" idx="1"/>
          </p:nvPr>
        </p:nvSpPr>
        <p:spPr/>
        <p:txBody>
          <a:bodyPr/>
          <a:lstStyle/>
          <a:p>
            <a:r>
              <a:rPr lang="en-US" sz="1200" b="1" dirty="0"/>
              <a:t>If you have questions on adjustments make last year, please reach out to me.</a:t>
            </a:r>
          </a:p>
        </p:txBody>
      </p:sp>
      <p:sp>
        <p:nvSpPr>
          <p:cNvPr id="4" name="Slide Number Placeholder 3">
            <a:extLst>
              <a:ext uri="{FF2B5EF4-FFF2-40B4-BE49-F238E27FC236}">
                <a16:creationId xmlns:a16="http://schemas.microsoft.com/office/drawing/2014/main" id="{AE9BC81F-0CE5-0AFF-36AF-FD2D78AA8CE3}"/>
              </a:ext>
            </a:extLst>
          </p:cNvPr>
          <p:cNvSpPr>
            <a:spLocks noGrp="1"/>
          </p:cNvSpPr>
          <p:nvPr>
            <p:ph type="sldNum" sz="quarter" idx="5"/>
          </p:nvPr>
        </p:nvSpPr>
        <p:spPr/>
        <p:txBody>
          <a:bodyPr/>
          <a:lstStyle/>
          <a:p>
            <a:fld id="{ED90AEDB-D73F-44EC-BB50-17779FA8BC28}" type="slidenum">
              <a:rPr lang="en-US" smtClean="0"/>
              <a:t>5</a:t>
            </a:fld>
            <a:endParaRPr lang="en-US" dirty="0"/>
          </a:p>
        </p:txBody>
      </p:sp>
    </p:spTree>
    <p:extLst>
      <p:ext uri="{BB962C8B-B14F-4D97-AF65-F5344CB8AC3E}">
        <p14:creationId xmlns:p14="http://schemas.microsoft.com/office/powerpoint/2010/main" val="21549841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FFE00-EEA0-F70A-68B7-BA6593690FD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A3F45A-5B37-EF83-77F5-6674211C3219}"/>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D937F0C3-DC86-E304-3FB0-70B54422C638}"/>
              </a:ext>
            </a:extLst>
          </p:cNvPr>
          <p:cNvSpPr>
            <a:spLocks noGrp="1"/>
          </p:cNvSpPr>
          <p:nvPr>
            <p:ph type="body" idx="1"/>
          </p:nvPr>
        </p:nvSpPr>
        <p:spPr/>
        <p:txBody>
          <a:bodyPr/>
          <a:lstStyle/>
          <a:p>
            <a:r>
              <a:rPr lang="en-US" sz="1200" b="1" u="sng" dirty="0"/>
              <a:t>Buildings and Grounds</a:t>
            </a:r>
            <a:r>
              <a:rPr lang="en-US" sz="1200" b="1" dirty="0"/>
              <a:t> – beyond simple cleaning and yard work; like working with equipment that can cause harm such as lawn mowers.</a:t>
            </a:r>
          </a:p>
          <a:p>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1. With a service requiring this, they should provide the same credentials and proof of insurance even in volunteering.</a:t>
            </a:r>
          </a:p>
          <a:p>
            <a:endParaRPr lang="en-US" sz="1200" b="1" dirty="0"/>
          </a:p>
          <a:p>
            <a:endParaRPr lang="en-US" sz="1200" b="1" dirty="0"/>
          </a:p>
          <a:p>
            <a:r>
              <a:rPr lang="en-US" sz="1200" b="1" dirty="0"/>
              <a:t>(2.) Building and Grounds Volunteer Working agreement is on page 181 of the Parish and School Resource Manual; </a:t>
            </a:r>
          </a:p>
          <a:p>
            <a:endParaRPr lang="en-US" sz="1200" b="1" dirty="0"/>
          </a:p>
          <a:p>
            <a:r>
              <a:rPr lang="en-US" sz="1200" b="1" dirty="0"/>
              <a:t>(2) (b) In particular that they agree not to perform any activity that they feel is unsafe.</a:t>
            </a:r>
          </a:p>
          <a:p>
            <a:endParaRPr lang="en-US" sz="1200" b="1" dirty="0"/>
          </a:p>
          <a:p>
            <a:r>
              <a:rPr lang="en-US" sz="1200" b="1" dirty="0"/>
              <a:t>(2) (d) including worker’s compensation, unemployment benefits, medical and overtime.</a:t>
            </a:r>
          </a:p>
          <a:p>
            <a:endParaRPr lang="en-US" sz="1200" b="1" dirty="0"/>
          </a:p>
        </p:txBody>
      </p:sp>
      <p:sp>
        <p:nvSpPr>
          <p:cNvPr id="4" name="Slide Number Placeholder 3">
            <a:extLst>
              <a:ext uri="{FF2B5EF4-FFF2-40B4-BE49-F238E27FC236}">
                <a16:creationId xmlns:a16="http://schemas.microsoft.com/office/drawing/2014/main" id="{0E96E440-20DB-348E-B9AD-A2F86865F95C}"/>
              </a:ext>
            </a:extLst>
          </p:cNvPr>
          <p:cNvSpPr>
            <a:spLocks noGrp="1"/>
          </p:cNvSpPr>
          <p:nvPr>
            <p:ph type="sldNum" sz="quarter" idx="5"/>
          </p:nvPr>
        </p:nvSpPr>
        <p:spPr/>
        <p:txBody>
          <a:bodyPr/>
          <a:lstStyle/>
          <a:p>
            <a:fld id="{ED90AEDB-D73F-44EC-BB50-17779FA8BC28}" type="slidenum">
              <a:rPr lang="en-US" smtClean="0"/>
              <a:t>6</a:t>
            </a:fld>
            <a:endParaRPr lang="en-US" dirty="0"/>
          </a:p>
        </p:txBody>
      </p:sp>
    </p:spTree>
    <p:extLst>
      <p:ext uri="{BB962C8B-B14F-4D97-AF65-F5344CB8AC3E}">
        <p14:creationId xmlns:p14="http://schemas.microsoft.com/office/powerpoint/2010/main" val="33318035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5FD68-27C4-3FCD-4F66-BC74CC2A4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3057242-B7CD-C100-6583-5696208B495B}"/>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74AF94B0-696E-9BC9-6933-3CD753E8A2D3}"/>
              </a:ext>
            </a:extLst>
          </p:cNvPr>
          <p:cNvSpPr>
            <a:spLocks noGrp="1"/>
          </p:cNvSpPr>
          <p:nvPr>
            <p:ph type="body" idx="1"/>
          </p:nvPr>
        </p:nvSpPr>
        <p:spPr/>
        <p:txBody>
          <a:bodyPr/>
          <a:lstStyle/>
          <a:p>
            <a:pPr marL="0" indent="0">
              <a:buFont typeface="+mj-lt"/>
              <a:buNone/>
            </a:pPr>
            <a:r>
              <a:rPr lang="en-US" sz="1200" b="1" dirty="0"/>
              <a:t>(g) Releases from all claims, demands or causes of action arising therefrom; </a:t>
            </a:r>
          </a:p>
        </p:txBody>
      </p:sp>
      <p:sp>
        <p:nvSpPr>
          <p:cNvPr id="4" name="Slide Number Placeholder 3">
            <a:extLst>
              <a:ext uri="{FF2B5EF4-FFF2-40B4-BE49-F238E27FC236}">
                <a16:creationId xmlns:a16="http://schemas.microsoft.com/office/drawing/2014/main" id="{38653F62-8288-C721-E7AD-91480F0A0EAF}"/>
              </a:ext>
            </a:extLst>
          </p:cNvPr>
          <p:cNvSpPr>
            <a:spLocks noGrp="1"/>
          </p:cNvSpPr>
          <p:nvPr>
            <p:ph type="sldNum" sz="quarter" idx="5"/>
          </p:nvPr>
        </p:nvSpPr>
        <p:spPr/>
        <p:txBody>
          <a:bodyPr/>
          <a:lstStyle/>
          <a:p>
            <a:fld id="{ED90AEDB-D73F-44EC-BB50-17779FA8BC28}" type="slidenum">
              <a:rPr lang="en-US" smtClean="0"/>
              <a:t>7</a:t>
            </a:fld>
            <a:endParaRPr lang="en-US" dirty="0"/>
          </a:p>
        </p:txBody>
      </p:sp>
    </p:spTree>
    <p:extLst>
      <p:ext uri="{BB962C8B-B14F-4D97-AF65-F5344CB8AC3E}">
        <p14:creationId xmlns:p14="http://schemas.microsoft.com/office/powerpoint/2010/main" val="32714074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3360B-EAA7-15EE-E99D-3F5F2ADF99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31634D-6536-B869-2A89-3E1327100923}"/>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BD99CAA5-1A52-B915-1936-7745F8984FB0}"/>
              </a:ext>
            </a:extLst>
          </p:cNvPr>
          <p:cNvSpPr>
            <a:spLocks noGrp="1"/>
          </p:cNvSpPr>
          <p:nvPr>
            <p:ph type="body" idx="1"/>
          </p:nvPr>
        </p:nvSpPr>
        <p:spPr/>
        <p:txBody>
          <a:bodyPr/>
          <a:lstStyle/>
          <a:p>
            <a:r>
              <a:rPr lang="en-US" sz="1200" b="1" dirty="0"/>
              <a:t>Many of the form related to Volunteers can be found in the Parish and School Resource Manual, beginning with the Workers Agreement outlining what we just discussed found on page 181 of the manual.</a:t>
            </a:r>
          </a:p>
          <a:p>
            <a:endParaRPr lang="en-US" sz="1200" b="1" dirty="0"/>
          </a:p>
        </p:txBody>
      </p:sp>
      <p:sp>
        <p:nvSpPr>
          <p:cNvPr id="4" name="Slide Number Placeholder 3">
            <a:extLst>
              <a:ext uri="{FF2B5EF4-FFF2-40B4-BE49-F238E27FC236}">
                <a16:creationId xmlns:a16="http://schemas.microsoft.com/office/drawing/2014/main" id="{D08E0ED5-90F9-9B28-D9DD-874B7DBA63C8}"/>
              </a:ext>
            </a:extLst>
          </p:cNvPr>
          <p:cNvSpPr>
            <a:spLocks noGrp="1"/>
          </p:cNvSpPr>
          <p:nvPr>
            <p:ph type="sldNum" sz="quarter" idx="5"/>
          </p:nvPr>
        </p:nvSpPr>
        <p:spPr/>
        <p:txBody>
          <a:bodyPr/>
          <a:lstStyle/>
          <a:p>
            <a:fld id="{ED90AEDB-D73F-44EC-BB50-17779FA8BC28}" type="slidenum">
              <a:rPr lang="en-US" smtClean="0"/>
              <a:t>8</a:t>
            </a:fld>
            <a:endParaRPr lang="en-US" dirty="0"/>
          </a:p>
        </p:txBody>
      </p:sp>
    </p:spTree>
    <p:extLst>
      <p:ext uri="{BB962C8B-B14F-4D97-AF65-F5344CB8AC3E}">
        <p14:creationId xmlns:p14="http://schemas.microsoft.com/office/powerpoint/2010/main" val="4649366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FFAD1-AC56-D005-9B21-280856EDB0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50FA05-1A0F-68D6-DECA-426F180881C5}"/>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379951D7-58F9-B98E-D734-3EC053B24195}"/>
              </a:ext>
            </a:extLst>
          </p:cNvPr>
          <p:cNvSpPr>
            <a:spLocks noGrp="1"/>
          </p:cNvSpPr>
          <p:nvPr>
            <p:ph type="body" idx="1"/>
          </p:nvPr>
        </p:nvSpPr>
        <p:spPr/>
        <p:txBody>
          <a:bodyPr/>
          <a:lstStyle/>
          <a:p>
            <a:endParaRPr lang="en-US" sz="1400" b="1" dirty="0"/>
          </a:p>
        </p:txBody>
      </p:sp>
      <p:sp>
        <p:nvSpPr>
          <p:cNvPr id="4" name="Slide Number Placeholder 3">
            <a:extLst>
              <a:ext uri="{FF2B5EF4-FFF2-40B4-BE49-F238E27FC236}">
                <a16:creationId xmlns:a16="http://schemas.microsoft.com/office/drawing/2014/main" id="{1F013775-B439-140F-C8BF-AF260430247C}"/>
              </a:ext>
            </a:extLst>
          </p:cNvPr>
          <p:cNvSpPr>
            <a:spLocks noGrp="1"/>
          </p:cNvSpPr>
          <p:nvPr>
            <p:ph type="sldNum" sz="quarter" idx="5"/>
          </p:nvPr>
        </p:nvSpPr>
        <p:spPr/>
        <p:txBody>
          <a:bodyPr/>
          <a:lstStyle/>
          <a:p>
            <a:fld id="{ED90AEDB-D73F-44EC-BB50-17779FA8BC28}" type="slidenum">
              <a:rPr lang="en-US" smtClean="0"/>
              <a:t>9</a:t>
            </a:fld>
            <a:endParaRPr lang="en-US" dirty="0"/>
          </a:p>
        </p:txBody>
      </p:sp>
    </p:spTree>
    <p:extLst>
      <p:ext uri="{BB962C8B-B14F-4D97-AF65-F5344CB8AC3E}">
        <p14:creationId xmlns:p14="http://schemas.microsoft.com/office/powerpoint/2010/main" val="23894139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0E2ED4-30C9-87D1-DDE1-4A25DBAF6B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5D4E94-F03C-130E-D7CE-79AF7F3F5828}"/>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7AEB2FC7-BA04-5315-E94D-C4CB50F7AFD8}"/>
              </a:ext>
            </a:extLst>
          </p:cNvPr>
          <p:cNvSpPr>
            <a:spLocks noGrp="1"/>
          </p:cNvSpPr>
          <p:nvPr>
            <p:ph type="body" idx="1"/>
          </p:nvPr>
        </p:nvSpPr>
        <p:spPr/>
        <p:txBody>
          <a:bodyPr/>
          <a:lstStyle/>
          <a:p>
            <a:endParaRPr lang="en-US" sz="1400" b="1" dirty="0"/>
          </a:p>
        </p:txBody>
      </p:sp>
      <p:sp>
        <p:nvSpPr>
          <p:cNvPr id="4" name="Slide Number Placeholder 3">
            <a:extLst>
              <a:ext uri="{FF2B5EF4-FFF2-40B4-BE49-F238E27FC236}">
                <a16:creationId xmlns:a16="http://schemas.microsoft.com/office/drawing/2014/main" id="{E1B14B83-93EB-DD30-9098-9D14E574C5BA}"/>
              </a:ext>
            </a:extLst>
          </p:cNvPr>
          <p:cNvSpPr>
            <a:spLocks noGrp="1"/>
          </p:cNvSpPr>
          <p:nvPr>
            <p:ph type="sldNum" sz="quarter" idx="5"/>
          </p:nvPr>
        </p:nvSpPr>
        <p:spPr/>
        <p:txBody>
          <a:bodyPr/>
          <a:lstStyle/>
          <a:p>
            <a:fld id="{ED90AEDB-D73F-44EC-BB50-17779FA8BC28}" type="slidenum">
              <a:rPr lang="en-US" smtClean="0"/>
              <a:t>10</a:t>
            </a:fld>
            <a:endParaRPr lang="en-US" dirty="0"/>
          </a:p>
        </p:txBody>
      </p:sp>
    </p:spTree>
    <p:extLst>
      <p:ext uri="{BB962C8B-B14F-4D97-AF65-F5344CB8AC3E}">
        <p14:creationId xmlns:p14="http://schemas.microsoft.com/office/powerpoint/2010/main" val="2768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EC5973-9A7B-B0E0-B17E-A9707FEA9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7D68DB-B741-72A3-95BF-9F05A44FFD61}"/>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2C68C378-EAA9-AF1F-D2F2-3356D82DF7D9}"/>
              </a:ext>
            </a:extLst>
          </p:cNvPr>
          <p:cNvSpPr>
            <a:spLocks noGrp="1"/>
          </p:cNvSpPr>
          <p:nvPr>
            <p:ph type="body" idx="1"/>
          </p:nvPr>
        </p:nvSpPr>
        <p:spPr/>
        <p:txBody>
          <a:bodyPr/>
          <a:lstStyle/>
          <a:p>
            <a:r>
              <a:rPr lang="en-US" sz="1200" b="1" dirty="0"/>
              <a:t>Also related to our discussion on Drivers last time we met, here are the documents provided For Volunteers driving on Parish Business have them fill out, on page 184 of the Parish and School Resource Manual, a drivers application form giving us all their pertinent information.</a:t>
            </a:r>
          </a:p>
          <a:p>
            <a:endParaRPr lang="en-US" sz="1200" b="1" dirty="0"/>
          </a:p>
        </p:txBody>
      </p:sp>
      <p:sp>
        <p:nvSpPr>
          <p:cNvPr id="4" name="Slide Number Placeholder 3">
            <a:extLst>
              <a:ext uri="{FF2B5EF4-FFF2-40B4-BE49-F238E27FC236}">
                <a16:creationId xmlns:a16="http://schemas.microsoft.com/office/drawing/2014/main" id="{822F26F3-916B-90F3-1C67-39289148356C}"/>
              </a:ext>
            </a:extLst>
          </p:cNvPr>
          <p:cNvSpPr>
            <a:spLocks noGrp="1"/>
          </p:cNvSpPr>
          <p:nvPr>
            <p:ph type="sldNum" sz="quarter" idx="5"/>
          </p:nvPr>
        </p:nvSpPr>
        <p:spPr/>
        <p:txBody>
          <a:bodyPr/>
          <a:lstStyle/>
          <a:p>
            <a:fld id="{ED90AEDB-D73F-44EC-BB50-17779FA8BC28}" type="slidenum">
              <a:rPr lang="en-US" smtClean="0"/>
              <a:t>11</a:t>
            </a:fld>
            <a:endParaRPr lang="en-US" dirty="0"/>
          </a:p>
        </p:txBody>
      </p:sp>
    </p:spTree>
    <p:extLst>
      <p:ext uri="{BB962C8B-B14F-4D97-AF65-F5344CB8AC3E}">
        <p14:creationId xmlns:p14="http://schemas.microsoft.com/office/powerpoint/2010/main" val="39807053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12C70E-2E19-5652-5D71-84BE59AA3D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2D089A-EA9A-CB2B-8837-C75558094C63}"/>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80B13096-138A-0427-4498-1439201615F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Also, Form you should have on car information for each employee and volunteer who drives for you, on page 185 of the Parish and School Resource Manual</a:t>
            </a:r>
          </a:p>
          <a:p>
            <a:endParaRPr lang="en-US" sz="1400" b="1" dirty="0"/>
          </a:p>
        </p:txBody>
      </p:sp>
      <p:sp>
        <p:nvSpPr>
          <p:cNvPr id="4" name="Slide Number Placeholder 3">
            <a:extLst>
              <a:ext uri="{FF2B5EF4-FFF2-40B4-BE49-F238E27FC236}">
                <a16:creationId xmlns:a16="http://schemas.microsoft.com/office/drawing/2014/main" id="{AF052BC0-AE02-07E3-AF3F-C3382CA5B537}"/>
              </a:ext>
            </a:extLst>
          </p:cNvPr>
          <p:cNvSpPr>
            <a:spLocks noGrp="1"/>
          </p:cNvSpPr>
          <p:nvPr>
            <p:ph type="sldNum" sz="quarter" idx="5"/>
          </p:nvPr>
        </p:nvSpPr>
        <p:spPr/>
        <p:txBody>
          <a:bodyPr/>
          <a:lstStyle/>
          <a:p>
            <a:fld id="{ED90AEDB-D73F-44EC-BB50-17779FA8BC28}" type="slidenum">
              <a:rPr lang="en-US" smtClean="0"/>
              <a:t>12</a:t>
            </a:fld>
            <a:endParaRPr lang="en-US" dirty="0"/>
          </a:p>
        </p:txBody>
      </p:sp>
    </p:spTree>
    <p:extLst>
      <p:ext uri="{BB962C8B-B14F-4D97-AF65-F5344CB8AC3E}">
        <p14:creationId xmlns:p14="http://schemas.microsoft.com/office/powerpoint/2010/main" val="4596636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1D51D1-82D5-25FB-9591-77DE447C1B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507FEEF-7D5F-A441-3F95-10961AEE20AF}"/>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E8A6220F-B6B8-C184-AA6E-2D3915AB93C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Form you should have to document any vehicle accidents to employee or volunteers driving on parish/school business, on page 186 of the Parish and School Resource Manual</a:t>
            </a:r>
          </a:p>
          <a:p>
            <a:endParaRPr lang="en-US" sz="1400" b="1" dirty="0"/>
          </a:p>
        </p:txBody>
      </p:sp>
      <p:sp>
        <p:nvSpPr>
          <p:cNvPr id="4" name="Slide Number Placeholder 3">
            <a:extLst>
              <a:ext uri="{FF2B5EF4-FFF2-40B4-BE49-F238E27FC236}">
                <a16:creationId xmlns:a16="http://schemas.microsoft.com/office/drawing/2014/main" id="{859F37AB-E75F-1D3D-65E6-CAF26B8622E0}"/>
              </a:ext>
            </a:extLst>
          </p:cNvPr>
          <p:cNvSpPr>
            <a:spLocks noGrp="1"/>
          </p:cNvSpPr>
          <p:nvPr>
            <p:ph type="sldNum" sz="quarter" idx="5"/>
          </p:nvPr>
        </p:nvSpPr>
        <p:spPr/>
        <p:txBody>
          <a:bodyPr/>
          <a:lstStyle/>
          <a:p>
            <a:fld id="{ED90AEDB-D73F-44EC-BB50-17779FA8BC28}" type="slidenum">
              <a:rPr lang="en-US" smtClean="0"/>
              <a:t>13</a:t>
            </a:fld>
            <a:endParaRPr lang="en-US" dirty="0"/>
          </a:p>
        </p:txBody>
      </p:sp>
    </p:spTree>
    <p:extLst>
      <p:ext uri="{BB962C8B-B14F-4D97-AF65-F5344CB8AC3E}">
        <p14:creationId xmlns:p14="http://schemas.microsoft.com/office/powerpoint/2010/main" val="24748654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0014-DE3F-1F3A-8B7E-34F00345BB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1A6C2A-8863-11CD-A3B5-8D0D22404171}"/>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514EF605-59CA-3322-9B74-226DA80B58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(1.) (a) which includes checking criminal history background; the sex offender registry;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(1.) (c) VIRTUS Requirements  certification includes background screening, code of conduct review, and recertification every five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(3.) And assigns a designated school employee to supervise.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(4.) and the school reserves the right to end the volunteer participation at any time.</a:t>
            </a:r>
          </a:p>
          <a:p>
            <a:endParaRPr lang="en-US" sz="1400" b="1" dirty="0"/>
          </a:p>
        </p:txBody>
      </p:sp>
      <p:sp>
        <p:nvSpPr>
          <p:cNvPr id="4" name="Slide Number Placeholder 3">
            <a:extLst>
              <a:ext uri="{FF2B5EF4-FFF2-40B4-BE49-F238E27FC236}">
                <a16:creationId xmlns:a16="http://schemas.microsoft.com/office/drawing/2014/main" id="{E507B518-2D28-806F-67DB-8AD17BA9C8AF}"/>
              </a:ext>
            </a:extLst>
          </p:cNvPr>
          <p:cNvSpPr>
            <a:spLocks noGrp="1"/>
          </p:cNvSpPr>
          <p:nvPr>
            <p:ph type="sldNum" sz="quarter" idx="5"/>
          </p:nvPr>
        </p:nvSpPr>
        <p:spPr/>
        <p:txBody>
          <a:bodyPr/>
          <a:lstStyle/>
          <a:p>
            <a:fld id="{ED90AEDB-D73F-44EC-BB50-17779FA8BC28}" type="slidenum">
              <a:rPr lang="en-US" smtClean="0"/>
              <a:t>14</a:t>
            </a:fld>
            <a:endParaRPr lang="en-US" dirty="0"/>
          </a:p>
        </p:txBody>
      </p:sp>
    </p:spTree>
    <p:extLst>
      <p:ext uri="{BB962C8B-B14F-4D97-AF65-F5344CB8AC3E}">
        <p14:creationId xmlns:p14="http://schemas.microsoft.com/office/powerpoint/2010/main" val="18472877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746F45-AB28-A278-42A8-20BC77DB9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86137C-5BD7-40CF-4F24-B257935172A5}"/>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0589D7B7-0472-738D-43CE-730ED17AB92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(1.) (a) which includes checking criminal history background; the sex offender registry; etc.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(1.) (c) VIRTUS Requirements  certification includes background screening, code of conduct review, and recertification every five years.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(3.) And assigns a designated school employee to supervise.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t>(4.) and the school reserves the right to end the volunteer participation at any time.</a:t>
            </a:r>
          </a:p>
          <a:p>
            <a:endParaRPr lang="en-US" sz="1400" b="1" dirty="0"/>
          </a:p>
        </p:txBody>
      </p:sp>
      <p:sp>
        <p:nvSpPr>
          <p:cNvPr id="4" name="Slide Number Placeholder 3">
            <a:extLst>
              <a:ext uri="{FF2B5EF4-FFF2-40B4-BE49-F238E27FC236}">
                <a16:creationId xmlns:a16="http://schemas.microsoft.com/office/drawing/2014/main" id="{B886EC83-C1A3-A268-756D-55BC063AC10F}"/>
              </a:ext>
            </a:extLst>
          </p:cNvPr>
          <p:cNvSpPr>
            <a:spLocks noGrp="1"/>
          </p:cNvSpPr>
          <p:nvPr>
            <p:ph type="sldNum" sz="quarter" idx="5"/>
          </p:nvPr>
        </p:nvSpPr>
        <p:spPr/>
        <p:txBody>
          <a:bodyPr/>
          <a:lstStyle/>
          <a:p>
            <a:fld id="{ED90AEDB-D73F-44EC-BB50-17779FA8BC28}" type="slidenum">
              <a:rPr lang="en-US" smtClean="0"/>
              <a:t>15</a:t>
            </a:fld>
            <a:endParaRPr lang="en-US" dirty="0"/>
          </a:p>
        </p:txBody>
      </p:sp>
    </p:spTree>
    <p:extLst>
      <p:ext uri="{BB962C8B-B14F-4D97-AF65-F5344CB8AC3E}">
        <p14:creationId xmlns:p14="http://schemas.microsoft.com/office/powerpoint/2010/main" val="2208293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2CDC11-0FAE-B206-0D11-8972ED5422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F12F9-A845-59A5-7F5B-FCAD004BD372}"/>
              </a:ext>
            </a:extLst>
          </p:cNvPr>
          <p:cNvSpPr>
            <a:spLocks noGrp="1" noRot="1" noChangeAspect="1"/>
          </p:cNvSpPr>
          <p:nvPr>
            <p:ph type="sldImg"/>
          </p:nvPr>
        </p:nvSpPr>
        <p:spPr>
          <a:xfrm>
            <a:off x="704850" y="1154113"/>
            <a:ext cx="5540375" cy="3117850"/>
          </a:xfrm>
        </p:spPr>
        <p:txBody>
          <a:bodyPr/>
          <a:lstStyle/>
          <a:p>
            <a:endParaRPr lang="en-US" dirty="0"/>
          </a:p>
        </p:txBody>
      </p:sp>
      <p:sp>
        <p:nvSpPr>
          <p:cNvPr id="3" name="Notes Placeholder 2">
            <a:extLst>
              <a:ext uri="{FF2B5EF4-FFF2-40B4-BE49-F238E27FC236}">
                <a16:creationId xmlns:a16="http://schemas.microsoft.com/office/drawing/2014/main" id="{E342B40A-2216-3E4B-44B0-47C15D264503}"/>
              </a:ext>
            </a:extLst>
          </p:cNvPr>
          <p:cNvSpPr>
            <a:spLocks noGrp="1"/>
          </p:cNvSpPr>
          <p:nvPr>
            <p:ph type="body" idx="1"/>
          </p:nvPr>
        </p:nvSpPr>
        <p:spPr/>
        <p:txBody>
          <a:bodyPr/>
          <a:lstStyle/>
          <a:p>
            <a:r>
              <a:rPr lang="en-US" sz="1200" b="1" dirty="0"/>
              <a:t>(4.) </a:t>
            </a:r>
            <a:r>
              <a:rPr lang="en-US" sz="1200" b="0" dirty="0"/>
              <a:t>Such as elections.</a:t>
            </a:r>
          </a:p>
          <a:p>
            <a:endParaRPr lang="en-US" sz="1200" b="1" dirty="0"/>
          </a:p>
          <a:p>
            <a:r>
              <a:rPr lang="en-US" sz="1200" b="1" u="sng" dirty="0"/>
              <a:t>Exclusions of Coverage</a:t>
            </a:r>
            <a:r>
              <a:rPr lang="en-US" sz="1200" b="1" dirty="0"/>
              <a:t>: </a:t>
            </a:r>
            <a:r>
              <a:rPr lang="en-US" sz="1200" dirty="0"/>
              <a:t>if you decide to go forward with you should have some sort of consent and liability waiver or general liability insurance naming the parish/school and the Diocese as additional insureds should be required</a:t>
            </a:r>
            <a:endParaRPr lang="en-US" sz="1200" b="1" dirty="0"/>
          </a:p>
        </p:txBody>
      </p:sp>
      <p:sp>
        <p:nvSpPr>
          <p:cNvPr id="4" name="Slide Number Placeholder 3">
            <a:extLst>
              <a:ext uri="{FF2B5EF4-FFF2-40B4-BE49-F238E27FC236}">
                <a16:creationId xmlns:a16="http://schemas.microsoft.com/office/drawing/2014/main" id="{BD727F94-8EE8-DA12-74E4-A9CC8237F98E}"/>
              </a:ext>
            </a:extLst>
          </p:cNvPr>
          <p:cNvSpPr>
            <a:spLocks noGrp="1"/>
          </p:cNvSpPr>
          <p:nvPr>
            <p:ph type="sldNum" sz="quarter" idx="5"/>
          </p:nvPr>
        </p:nvSpPr>
        <p:spPr/>
        <p:txBody>
          <a:bodyPr/>
          <a:lstStyle/>
          <a:p>
            <a:fld id="{ED90AEDB-D73F-44EC-BB50-17779FA8BC28}" type="slidenum">
              <a:rPr lang="en-US" smtClean="0"/>
              <a:t>16</a:t>
            </a:fld>
            <a:endParaRPr lang="en-US" dirty="0"/>
          </a:p>
        </p:txBody>
      </p:sp>
    </p:spTree>
    <p:extLst>
      <p:ext uri="{BB962C8B-B14F-4D97-AF65-F5344CB8AC3E}">
        <p14:creationId xmlns:p14="http://schemas.microsoft.com/office/powerpoint/2010/main" val="918685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D90AEDB-D73F-44EC-BB50-17779FA8BC28}" type="slidenum">
              <a:rPr lang="en-US" smtClean="0"/>
              <a:t>17</a:t>
            </a:fld>
            <a:endParaRPr lang="en-US" dirty="0"/>
          </a:p>
        </p:txBody>
      </p:sp>
    </p:spTree>
    <p:extLst>
      <p:ext uri="{BB962C8B-B14F-4D97-AF65-F5344CB8AC3E}">
        <p14:creationId xmlns:p14="http://schemas.microsoft.com/office/powerpoint/2010/main" val="1930814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A49CD2-3B3D-642B-A7D9-1310DB1B99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11D67D-9049-BD33-EBA8-3AF5C0C6B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62A863-1432-C939-E54B-6F087610415D}"/>
              </a:ext>
            </a:extLst>
          </p:cNvPr>
          <p:cNvSpPr>
            <a:spLocks noGrp="1"/>
          </p:cNvSpPr>
          <p:nvPr>
            <p:ph type="body" idx="1"/>
          </p:nvPr>
        </p:nvSpPr>
        <p:spPr/>
        <p:txBody>
          <a:bodyPr/>
          <a:lstStyle/>
          <a:p>
            <a:r>
              <a:rPr lang="en-US" sz="1200" b="1" dirty="0"/>
              <a:t>Proactive Risk Mitigation: (1.) helps you Identify and Understand your Risks; (2.) so that you are More likely to detect threats earlier; (3.)  Proactively measures risks before they escalate.</a:t>
            </a:r>
          </a:p>
          <a:p>
            <a:endParaRPr lang="en-US" sz="1200" b="1" dirty="0"/>
          </a:p>
          <a:p>
            <a:r>
              <a:rPr lang="en-US" sz="1200" b="1" dirty="0"/>
              <a:t>Informed Decision Making: (1.) Help make better and faster decisions; (2.) Allocation of resources; (3.) Prioritize risk management efforts.</a:t>
            </a:r>
          </a:p>
          <a:p>
            <a:endParaRPr lang="en-US" sz="1200"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dirty="0"/>
              <a:t>Regulatory Compliance: </a:t>
            </a:r>
            <a:r>
              <a:rPr lang="en-US" sz="1200" b="1" dirty="0"/>
              <a:t>More formal approach can help with regulatory compliance.</a:t>
            </a:r>
          </a:p>
          <a:p>
            <a:endParaRPr lang="en-US" sz="1200" b="1" dirty="0"/>
          </a:p>
          <a:p>
            <a:endParaRPr lang="en-US" sz="1200" b="1" dirty="0"/>
          </a:p>
          <a:p>
            <a:endParaRPr lang="en-US" dirty="0"/>
          </a:p>
        </p:txBody>
      </p:sp>
      <p:sp>
        <p:nvSpPr>
          <p:cNvPr id="4" name="Slide Number Placeholder 3">
            <a:extLst>
              <a:ext uri="{FF2B5EF4-FFF2-40B4-BE49-F238E27FC236}">
                <a16:creationId xmlns:a16="http://schemas.microsoft.com/office/drawing/2014/main" id="{6F6694F1-9AD4-39F9-F9CE-CE09ABD83A04}"/>
              </a:ext>
            </a:extLst>
          </p:cNvPr>
          <p:cNvSpPr>
            <a:spLocks noGrp="1"/>
          </p:cNvSpPr>
          <p:nvPr>
            <p:ph type="sldNum" sz="quarter" idx="5"/>
          </p:nvPr>
        </p:nvSpPr>
        <p:spPr/>
        <p:txBody>
          <a:bodyPr/>
          <a:lstStyle/>
          <a:p>
            <a:fld id="{ED90AEDB-D73F-44EC-BB50-17779FA8BC28}" type="slidenum">
              <a:rPr lang="en-US" smtClean="0"/>
              <a:t>18</a:t>
            </a:fld>
            <a:endParaRPr lang="en-US" dirty="0"/>
          </a:p>
        </p:txBody>
      </p:sp>
    </p:spTree>
    <p:extLst>
      <p:ext uri="{BB962C8B-B14F-4D97-AF65-F5344CB8AC3E}">
        <p14:creationId xmlns:p14="http://schemas.microsoft.com/office/powerpoint/2010/main" val="13421104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dirty="0"/>
              <a:t>Annual assessments include IT, Safety and Security, and HR related surveys we send out annually. Internal Reviews are done every 3-5 years but are much more in depth.</a:t>
            </a:r>
          </a:p>
          <a:p>
            <a:endParaRPr lang="en-US" sz="1200" b="1" dirty="0"/>
          </a:p>
          <a:p>
            <a:r>
              <a:rPr lang="en-US" sz="1200" b="1" dirty="0"/>
              <a:t>Remember this is proposed not yet implemented.</a:t>
            </a:r>
          </a:p>
          <a:p>
            <a:endParaRPr lang="en-US" sz="1200" b="1" dirty="0"/>
          </a:p>
        </p:txBody>
      </p:sp>
      <p:sp>
        <p:nvSpPr>
          <p:cNvPr id="4" name="Slide Number Placeholder 3"/>
          <p:cNvSpPr>
            <a:spLocks noGrp="1"/>
          </p:cNvSpPr>
          <p:nvPr>
            <p:ph type="sldNum" sz="quarter" idx="5"/>
          </p:nvPr>
        </p:nvSpPr>
        <p:spPr/>
        <p:txBody>
          <a:bodyPr/>
          <a:lstStyle/>
          <a:p>
            <a:fld id="{ED90AEDB-D73F-44EC-BB50-17779FA8BC28}" type="slidenum">
              <a:rPr lang="en-US" smtClean="0"/>
              <a:t>19</a:t>
            </a:fld>
            <a:endParaRPr lang="en-US" dirty="0"/>
          </a:p>
        </p:txBody>
      </p:sp>
    </p:spTree>
    <p:extLst>
      <p:ext uri="{BB962C8B-B14F-4D97-AF65-F5344CB8AC3E}">
        <p14:creationId xmlns:p14="http://schemas.microsoft.com/office/powerpoint/2010/main" val="10508255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90AEDB-D73F-44EC-BB50-17779FA8BC28}" type="slidenum">
              <a:rPr lang="en-US" smtClean="0"/>
              <a:t>20</a:t>
            </a:fld>
            <a:endParaRPr lang="en-US" dirty="0"/>
          </a:p>
        </p:txBody>
      </p:sp>
    </p:spTree>
    <p:extLst>
      <p:ext uri="{BB962C8B-B14F-4D97-AF65-F5344CB8AC3E}">
        <p14:creationId xmlns:p14="http://schemas.microsoft.com/office/powerpoint/2010/main" val="5645330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90AEDB-D73F-44EC-BB50-17779FA8BC28}" type="slidenum">
              <a:rPr lang="en-US" smtClean="0"/>
              <a:t>21</a:t>
            </a:fld>
            <a:endParaRPr lang="en-US" dirty="0"/>
          </a:p>
        </p:txBody>
      </p:sp>
    </p:spTree>
    <p:extLst>
      <p:ext uri="{BB962C8B-B14F-4D97-AF65-F5344CB8AC3E}">
        <p14:creationId xmlns:p14="http://schemas.microsoft.com/office/powerpoint/2010/main" val="35378867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 Checkmark – example of annual control is Human Resources.</a:t>
            </a:r>
          </a:p>
          <a:p>
            <a:endParaRPr lang="en-US" sz="1200" dirty="0"/>
          </a:p>
          <a:p>
            <a:r>
              <a:rPr lang="en-US" sz="1200" dirty="0"/>
              <a:t>Conclusion -  overall score could impact such things as how much your parish will be charged for insurance.</a:t>
            </a:r>
          </a:p>
        </p:txBody>
      </p:sp>
      <p:sp>
        <p:nvSpPr>
          <p:cNvPr id="4" name="Slide Number Placeholder 3"/>
          <p:cNvSpPr>
            <a:spLocks noGrp="1"/>
          </p:cNvSpPr>
          <p:nvPr>
            <p:ph type="sldNum" sz="quarter" idx="5"/>
          </p:nvPr>
        </p:nvSpPr>
        <p:spPr/>
        <p:txBody>
          <a:bodyPr/>
          <a:lstStyle/>
          <a:p>
            <a:fld id="{ED90AEDB-D73F-44EC-BB50-17779FA8BC28}" type="slidenum">
              <a:rPr lang="en-US" smtClean="0"/>
              <a:t>22</a:t>
            </a:fld>
            <a:endParaRPr lang="en-US" dirty="0"/>
          </a:p>
        </p:txBody>
      </p:sp>
    </p:spTree>
    <p:extLst>
      <p:ext uri="{BB962C8B-B14F-4D97-AF65-F5344CB8AC3E}">
        <p14:creationId xmlns:p14="http://schemas.microsoft.com/office/powerpoint/2010/main" val="3629704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90AEDB-D73F-44EC-BB50-17779FA8BC28}" type="slidenum">
              <a:rPr lang="en-US" smtClean="0"/>
              <a:t>23</a:t>
            </a:fld>
            <a:endParaRPr lang="en-US" dirty="0"/>
          </a:p>
        </p:txBody>
      </p:sp>
    </p:spTree>
    <p:extLst>
      <p:ext uri="{BB962C8B-B14F-4D97-AF65-F5344CB8AC3E}">
        <p14:creationId xmlns:p14="http://schemas.microsoft.com/office/powerpoint/2010/main" val="2812687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D90AEDB-D73F-44EC-BB50-17779FA8BC28}" type="slidenum">
              <a:rPr lang="en-US" smtClean="0"/>
              <a:t>24</a:t>
            </a:fld>
            <a:endParaRPr lang="en-US" dirty="0"/>
          </a:p>
        </p:txBody>
      </p:sp>
    </p:spTree>
    <p:extLst>
      <p:ext uri="{BB962C8B-B14F-4D97-AF65-F5344CB8AC3E}">
        <p14:creationId xmlns:p14="http://schemas.microsoft.com/office/powerpoint/2010/main" val="29793196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2E728-A268-0F61-6DF5-AE72848B976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83E6D96-BD91-719B-74C0-6B0DF45E3FD3}"/>
              </a:ext>
            </a:extLst>
          </p:cNvPr>
          <p:cNvSpPr>
            <a:spLocks noGrp="1"/>
          </p:cNvSpPr>
          <p:nvPr>
            <p:ph type="subTitle" idx="1"/>
          </p:nvPr>
        </p:nvSpPr>
        <p:spPr>
          <a:xfrm>
            <a:off x="1524000" y="3602038"/>
            <a:ext cx="9144000" cy="1655762"/>
          </a:xfrm>
        </p:spPr>
        <p:txBody>
          <a:bodyPr/>
          <a:lstStyle>
            <a:lvl1pPr marL="0" indent="0" algn="ctr">
              <a:buNone/>
              <a:defRPr sz="2400"/>
            </a:lvl1pPr>
            <a:lvl2pPr marL="457206" indent="0" algn="ctr">
              <a:buNone/>
              <a:defRPr sz="2000"/>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FB41CFD2-0211-3083-5AA0-F1E64BFAAECB}"/>
              </a:ext>
            </a:extLst>
          </p:cNvPr>
          <p:cNvSpPr>
            <a:spLocks noGrp="1"/>
          </p:cNvSpPr>
          <p:nvPr>
            <p:ph type="dt" sz="half" idx="10"/>
          </p:nvPr>
        </p:nvSpPr>
        <p:spPr/>
        <p:txBody>
          <a:bodyPr/>
          <a:lstStyle/>
          <a:p>
            <a:fld id="{12AAD92F-D271-4BFC-A065-348E1169A5C6}" type="datetime1">
              <a:rPr lang="en-US" smtClean="0"/>
              <a:t>9/16/2026</a:t>
            </a:fld>
            <a:endParaRPr lang="en-US" dirty="0"/>
          </a:p>
        </p:txBody>
      </p:sp>
      <p:sp>
        <p:nvSpPr>
          <p:cNvPr id="5" name="Footer Placeholder 4">
            <a:extLst>
              <a:ext uri="{FF2B5EF4-FFF2-40B4-BE49-F238E27FC236}">
                <a16:creationId xmlns:a16="http://schemas.microsoft.com/office/drawing/2014/main" id="{4B8C0195-222B-D82F-1AB0-E40A575164F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BBDDF1E-EF4A-7A8B-05E6-3AB9589A132B}"/>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441162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A525C9-3010-0C58-E6AB-9F01607AF7F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C73B00-C2F5-CF69-634E-0AC5F726531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0987CBA-4A57-1DBD-CA40-5CC100BC0269}"/>
              </a:ext>
            </a:extLst>
          </p:cNvPr>
          <p:cNvSpPr>
            <a:spLocks noGrp="1"/>
          </p:cNvSpPr>
          <p:nvPr>
            <p:ph type="dt" sz="half" idx="10"/>
          </p:nvPr>
        </p:nvSpPr>
        <p:spPr/>
        <p:txBody>
          <a:bodyPr/>
          <a:lstStyle/>
          <a:p>
            <a:fld id="{75C900D3-2F22-4E09-9D22-F26E05DC6326}" type="datetime1">
              <a:rPr lang="en-US" smtClean="0"/>
              <a:t>9/16/2026</a:t>
            </a:fld>
            <a:endParaRPr lang="en-US" dirty="0"/>
          </a:p>
        </p:txBody>
      </p:sp>
      <p:sp>
        <p:nvSpPr>
          <p:cNvPr id="5" name="Footer Placeholder 4">
            <a:extLst>
              <a:ext uri="{FF2B5EF4-FFF2-40B4-BE49-F238E27FC236}">
                <a16:creationId xmlns:a16="http://schemas.microsoft.com/office/drawing/2014/main" id="{2792735B-1A2D-AF54-40E6-F34594C93B9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6DA9E7EA-7036-745C-35A1-DD44B6BBA5A4}"/>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1269154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12E35-F5F6-27A3-0A06-6486E445E2C3}"/>
              </a:ext>
            </a:extLst>
          </p:cNvPr>
          <p:cNvSpPr>
            <a:spLocks noGrp="1"/>
          </p:cNvSpPr>
          <p:nvPr>
            <p:ph type="title"/>
          </p:nvPr>
        </p:nvSpPr>
        <p:spPr>
          <a:xfrm>
            <a:off x="831852"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C3F5932-227B-DC17-8EB9-DF52CC6DA858}"/>
              </a:ext>
            </a:extLst>
          </p:cNvPr>
          <p:cNvSpPr>
            <a:spLocks noGrp="1"/>
          </p:cNvSpPr>
          <p:nvPr>
            <p:ph type="body" idx="1"/>
          </p:nvPr>
        </p:nvSpPr>
        <p:spPr>
          <a:xfrm>
            <a:off x="831852" y="4589464"/>
            <a:ext cx="10515600" cy="1500187"/>
          </a:xfrm>
        </p:spPr>
        <p:txBody>
          <a:bodyPr/>
          <a:lstStyle>
            <a:lvl1pPr marL="0" indent="0">
              <a:buNone/>
              <a:defRPr sz="2400">
                <a:solidFill>
                  <a:schemeClr val="tx1">
                    <a:tint val="82000"/>
                  </a:schemeClr>
                </a:solidFill>
              </a:defRPr>
            </a:lvl1pPr>
            <a:lvl2pPr marL="457206" indent="0">
              <a:buNone/>
              <a:defRPr sz="2000">
                <a:solidFill>
                  <a:schemeClr val="tx1">
                    <a:tint val="82000"/>
                  </a:schemeClr>
                </a:solidFill>
              </a:defRPr>
            </a:lvl2pPr>
            <a:lvl3pPr marL="914411" indent="0">
              <a:buNone/>
              <a:defRPr sz="1801">
                <a:solidFill>
                  <a:schemeClr val="tx1">
                    <a:tint val="82000"/>
                  </a:schemeClr>
                </a:solidFill>
              </a:defRPr>
            </a:lvl3pPr>
            <a:lvl4pPr marL="1371617" indent="0">
              <a:buNone/>
              <a:defRPr sz="1600">
                <a:solidFill>
                  <a:schemeClr val="tx1">
                    <a:tint val="82000"/>
                  </a:schemeClr>
                </a:solidFill>
              </a:defRPr>
            </a:lvl4pPr>
            <a:lvl5pPr marL="1828823" indent="0">
              <a:buNone/>
              <a:defRPr sz="1600">
                <a:solidFill>
                  <a:schemeClr val="tx1">
                    <a:tint val="82000"/>
                  </a:schemeClr>
                </a:solidFill>
              </a:defRPr>
            </a:lvl5pPr>
            <a:lvl6pPr marL="2286029" indent="0">
              <a:buNone/>
              <a:defRPr sz="1600">
                <a:solidFill>
                  <a:schemeClr val="tx1">
                    <a:tint val="82000"/>
                  </a:schemeClr>
                </a:solidFill>
              </a:defRPr>
            </a:lvl6pPr>
            <a:lvl7pPr marL="2743234" indent="0">
              <a:buNone/>
              <a:defRPr sz="1600">
                <a:solidFill>
                  <a:schemeClr val="tx1">
                    <a:tint val="82000"/>
                  </a:schemeClr>
                </a:solidFill>
              </a:defRPr>
            </a:lvl7pPr>
            <a:lvl8pPr marL="3200440" indent="0">
              <a:buNone/>
              <a:defRPr sz="1600">
                <a:solidFill>
                  <a:schemeClr val="tx1">
                    <a:tint val="82000"/>
                  </a:schemeClr>
                </a:solidFill>
              </a:defRPr>
            </a:lvl8pPr>
            <a:lvl9pPr marL="3657646"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3B9D4CB-36DD-007D-21D6-8871BCABAAA2}"/>
              </a:ext>
            </a:extLst>
          </p:cNvPr>
          <p:cNvSpPr>
            <a:spLocks noGrp="1"/>
          </p:cNvSpPr>
          <p:nvPr>
            <p:ph type="dt" sz="half" idx="10"/>
          </p:nvPr>
        </p:nvSpPr>
        <p:spPr/>
        <p:txBody>
          <a:bodyPr/>
          <a:lstStyle/>
          <a:p>
            <a:fld id="{0A061B44-717A-4A5C-8F06-A6796031036F}" type="datetime1">
              <a:rPr lang="en-US" smtClean="0"/>
              <a:t>9/16/2026</a:t>
            </a:fld>
            <a:endParaRPr lang="en-US" dirty="0"/>
          </a:p>
        </p:txBody>
      </p:sp>
      <p:sp>
        <p:nvSpPr>
          <p:cNvPr id="5" name="Footer Placeholder 4">
            <a:extLst>
              <a:ext uri="{FF2B5EF4-FFF2-40B4-BE49-F238E27FC236}">
                <a16:creationId xmlns:a16="http://schemas.microsoft.com/office/drawing/2014/main" id="{4A78B2CC-4C3C-CBB1-F576-98F7A5B63EF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2729E95F-549A-8F59-7054-92793A75CAB6}"/>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3053516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0068C-B0F6-2490-14E1-69B6413DCD3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525ACB6-D676-5ADF-66F2-9FC65E818644}"/>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A806140-19E2-B391-3D96-8ECDD370C9F8}"/>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C17AB9-0B45-2309-CE46-5918A5354B7B}"/>
              </a:ext>
            </a:extLst>
          </p:cNvPr>
          <p:cNvSpPr>
            <a:spLocks noGrp="1"/>
          </p:cNvSpPr>
          <p:nvPr>
            <p:ph type="dt" sz="half" idx="10"/>
          </p:nvPr>
        </p:nvSpPr>
        <p:spPr/>
        <p:txBody>
          <a:bodyPr/>
          <a:lstStyle/>
          <a:p>
            <a:fld id="{C898F7BB-4C21-480A-AEF2-AE4826030F32}" type="datetime1">
              <a:rPr lang="en-US" smtClean="0"/>
              <a:t>9/16/2026</a:t>
            </a:fld>
            <a:endParaRPr lang="en-US" dirty="0"/>
          </a:p>
        </p:txBody>
      </p:sp>
      <p:sp>
        <p:nvSpPr>
          <p:cNvPr id="6" name="Footer Placeholder 5">
            <a:extLst>
              <a:ext uri="{FF2B5EF4-FFF2-40B4-BE49-F238E27FC236}">
                <a16:creationId xmlns:a16="http://schemas.microsoft.com/office/drawing/2014/main" id="{39D57F85-1C66-1EB3-B420-122F28E6D93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11A591D7-F6A1-7110-9BB7-8F5A77453FD7}"/>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1074940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A17E23-77B9-88CC-E270-3D4CE8B9664E}"/>
              </a:ext>
            </a:extLst>
          </p:cNvPr>
          <p:cNvSpPr>
            <a:spLocks noGrp="1"/>
          </p:cNvSpPr>
          <p:nvPr>
            <p:ph type="title"/>
          </p:nvPr>
        </p:nvSpPr>
        <p:spPr>
          <a:xfrm>
            <a:off x="839789"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D5487EF-2387-23B3-CDD7-DD5EC603E6C5}"/>
              </a:ext>
            </a:extLst>
          </p:cNvPr>
          <p:cNvSpPr>
            <a:spLocks noGrp="1"/>
          </p:cNvSpPr>
          <p:nvPr>
            <p:ph type="body" idx="1"/>
          </p:nvPr>
        </p:nvSpPr>
        <p:spPr>
          <a:xfrm>
            <a:off x="839789" y="1681163"/>
            <a:ext cx="5157787"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F2BF23F-6A05-01AB-1A8C-0AC0B56F6D00}"/>
              </a:ext>
            </a:extLst>
          </p:cNvPr>
          <p:cNvSpPr>
            <a:spLocks noGrp="1"/>
          </p:cNvSpPr>
          <p:nvPr>
            <p:ph sz="half" idx="2"/>
          </p:nvPr>
        </p:nvSpPr>
        <p:spPr>
          <a:xfrm>
            <a:off x="839789" y="2505076"/>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2B1B5E4-89DF-3B5D-1BEE-37ABFE49889E}"/>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206" indent="0">
              <a:buNone/>
              <a:defRPr sz="2000" b="1"/>
            </a:lvl2pPr>
            <a:lvl3pPr marL="914411" indent="0">
              <a:buNone/>
              <a:defRPr sz="1801" b="1"/>
            </a:lvl3pPr>
            <a:lvl4pPr marL="1371617" indent="0">
              <a:buNone/>
              <a:defRPr sz="1600" b="1"/>
            </a:lvl4pPr>
            <a:lvl5pPr marL="1828823" indent="0">
              <a:buNone/>
              <a:defRPr sz="1600" b="1"/>
            </a:lvl5pPr>
            <a:lvl6pPr marL="2286029" indent="0">
              <a:buNone/>
              <a:defRPr sz="1600" b="1"/>
            </a:lvl6pPr>
            <a:lvl7pPr marL="2743234" indent="0">
              <a:buNone/>
              <a:defRPr sz="1600" b="1"/>
            </a:lvl7pPr>
            <a:lvl8pPr marL="3200440" indent="0">
              <a:buNone/>
              <a:defRPr sz="1600" b="1"/>
            </a:lvl8pPr>
            <a:lvl9pPr marL="3657646"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7BD197-E482-BB74-88A2-7203C11C51D6}"/>
              </a:ext>
            </a:extLst>
          </p:cNvPr>
          <p:cNvSpPr>
            <a:spLocks noGrp="1"/>
          </p:cNvSpPr>
          <p:nvPr>
            <p:ph sz="quarter" idx="4"/>
          </p:nvPr>
        </p:nvSpPr>
        <p:spPr>
          <a:xfrm>
            <a:off x="6172202" y="2505076"/>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874F05C-8D42-9890-212E-A64A4ACDE840}"/>
              </a:ext>
            </a:extLst>
          </p:cNvPr>
          <p:cNvSpPr>
            <a:spLocks noGrp="1"/>
          </p:cNvSpPr>
          <p:nvPr>
            <p:ph type="dt" sz="half" idx="10"/>
          </p:nvPr>
        </p:nvSpPr>
        <p:spPr/>
        <p:txBody>
          <a:bodyPr/>
          <a:lstStyle/>
          <a:p>
            <a:fld id="{22706D05-DFF5-4494-A93D-A9E70BF589E3}" type="datetime1">
              <a:rPr lang="en-US" smtClean="0"/>
              <a:t>9/16/2026</a:t>
            </a:fld>
            <a:endParaRPr lang="en-US" dirty="0"/>
          </a:p>
        </p:txBody>
      </p:sp>
      <p:sp>
        <p:nvSpPr>
          <p:cNvPr id="8" name="Footer Placeholder 7">
            <a:extLst>
              <a:ext uri="{FF2B5EF4-FFF2-40B4-BE49-F238E27FC236}">
                <a16:creationId xmlns:a16="http://schemas.microsoft.com/office/drawing/2014/main" id="{D44D2611-57B9-8A11-E9B2-61F301893C2A}"/>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2FC9E17-8874-5015-737E-862602A482E2}"/>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105624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B74D5-2EC1-35B7-AB27-366C939BE6A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E81C314-A657-8A6D-C593-97E882D2F29F}"/>
              </a:ext>
            </a:extLst>
          </p:cNvPr>
          <p:cNvSpPr>
            <a:spLocks noGrp="1"/>
          </p:cNvSpPr>
          <p:nvPr>
            <p:ph type="dt" sz="half" idx="10"/>
          </p:nvPr>
        </p:nvSpPr>
        <p:spPr/>
        <p:txBody>
          <a:bodyPr/>
          <a:lstStyle/>
          <a:p>
            <a:fld id="{7412E8DD-83DF-4326-A83C-A74CB1AAC92E}" type="datetime1">
              <a:rPr lang="en-US" smtClean="0"/>
              <a:t>9/16/2026</a:t>
            </a:fld>
            <a:endParaRPr lang="en-US" dirty="0"/>
          </a:p>
        </p:txBody>
      </p:sp>
      <p:sp>
        <p:nvSpPr>
          <p:cNvPr id="4" name="Footer Placeholder 3">
            <a:extLst>
              <a:ext uri="{FF2B5EF4-FFF2-40B4-BE49-F238E27FC236}">
                <a16:creationId xmlns:a16="http://schemas.microsoft.com/office/drawing/2014/main" id="{684516D4-5295-3BEA-1FED-F8F01D3E071D}"/>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5EB08A3-AE72-D5D4-4C13-DB292B37BE23}"/>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24299249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99B2BE-A46A-9B49-4BD1-BBEE31CEBD17}"/>
              </a:ext>
            </a:extLst>
          </p:cNvPr>
          <p:cNvSpPr>
            <a:spLocks noGrp="1"/>
          </p:cNvSpPr>
          <p:nvPr>
            <p:ph type="dt" sz="half" idx="10"/>
          </p:nvPr>
        </p:nvSpPr>
        <p:spPr/>
        <p:txBody>
          <a:bodyPr/>
          <a:lstStyle/>
          <a:p>
            <a:fld id="{C42E6A31-978F-4FF2-9E1C-E5431942D317}" type="datetime1">
              <a:rPr lang="en-US" smtClean="0"/>
              <a:t>9/16/2026</a:t>
            </a:fld>
            <a:endParaRPr lang="en-US" dirty="0"/>
          </a:p>
        </p:txBody>
      </p:sp>
      <p:sp>
        <p:nvSpPr>
          <p:cNvPr id="3" name="Footer Placeholder 2">
            <a:extLst>
              <a:ext uri="{FF2B5EF4-FFF2-40B4-BE49-F238E27FC236}">
                <a16:creationId xmlns:a16="http://schemas.microsoft.com/office/drawing/2014/main" id="{43014270-F50B-D8A1-F691-993B48B60C17}"/>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D1BBC438-7B87-3753-502B-54E585A84B52}"/>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41375145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9D365-D9E0-6B70-D9C8-A31D0EB69EB3}"/>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2E3A36F-7253-A88E-DFC8-90E8860055A1}"/>
              </a:ext>
            </a:extLst>
          </p:cNvPr>
          <p:cNvSpPr>
            <a:spLocks noGrp="1"/>
          </p:cNvSpPr>
          <p:nvPr>
            <p:ph idx="1"/>
          </p:nvPr>
        </p:nvSpPr>
        <p:spPr>
          <a:xfrm>
            <a:off x="5183188" y="987425"/>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29630EF-74BF-5241-68CF-11981B8E4869}"/>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FD9EADF5-005A-AE33-CC91-547C7462EBD1}"/>
              </a:ext>
            </a:extLst>
          </p:cNvPr>
          <p:cNvSpPr>
            <a:spLocks noGrp="1"/>
          </p:cNvSpPr>
          <p:nvPr>
            <p:ph type="dt" sz="half" idx="10"/>
          </p:nvPr>
        </p:nvSpPr>
        <p:spPr/>
        <p:txBody>
          <a:bodyPr/>
          <a:lstStyle/>
          <a:p>
            <a:fld id="{4FE44E2F-38D6-4891-88E8-093515A7EBE8}" type="datetime1">
              <a:rPr lang="en-US" smtClean="0"/>
              <a:t>9/16/2026</a:t>
            </a:fld>
            <a:endParaRPr lang="en-US" dirty="0"/>
          </a:p>
        </p:txBody>
      </p:sp>
      <p:sp>
        <p:nvSpPr>
          <p:cNvPr id="6" name="Footer Placeholder 5">
            <a:extLst>
              <a:ext uri="{FF2B5EF4-FFF2-40B4-BE49-F238E27FC236}">
                <a16:creationId xmlns:a16="http://schemas.microsoft.com/office/drawing/2014/main" id="{73971D14-7EAE-6D18-4DC8-723EA51F7C35}"/>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3E01571-9C8C-B677-71D1-2AC86ADAE6B2}"/>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4958587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261DE8-8E5B-427F-12FF-086F80A31E82}"/>
              </a:ext>
            </a:extLst>
          </p:cNvPr>
          <p:cNvSpPr>
            <a:spLocks noGrp="1"/>
          </p:cNvSpPr>
          <p:nvPr>
            <p:ph type="title"/>
          </p:nvPr>
        </p:nvSpPr>
        <p:spPr>
          <a:xfrm>
            <a:off x="839790" y="457200"/>
            <a:ext cx="3932236"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A79C34B-A767-10D1-F5E9-14385C6D49B0}"/>
              </a:ext>
            </a:extLst>
          </p:cNvPr>
          <p:cNvSpPr>
            <a:spLocks noGrp="1"/>
          </p:cNvSpPr>
          <p:nvPr>
            <p:ph type="pic" idx="1"/>
          </p:nvPr>
        </p:nvSpPr>
        <p:spPr>
          <a:xfrm>
            <a:off x="5183188" y="987425"/>
            <a:ext cx="6172201" cy="4873625"/>
          </a:xfrm>
        </p:spPr>
        <p:txBody>
          <a:bodyPr/>
          <a:lstStyle>
            <a:lvl1pPr marL="0" indent="0">
              <a:buNone/>
              <a:defRPr sz="3200"/>
            </a:lvl1pPr>
            <a:lvl2pPr marL="457206" indent="0">
              <a:buNone/>
              <a:defRPr sz="2800"/>
            </a:lvl2pPr>
            <a:lvl3pPr marL="914411" indent="0">
              <a:buNone/>
              <a:defRPr sz="2400"/>
            </a:lvl3pPr>
            <a:lvl4pPr marL="1371617" indent="0">
              <a:buNone/>
              <a:defRPr sz="2000"/>
            </a:lvl4pPr>
            <a:lvl5pPr marL="1828823" indent="0">
              <a:buNone/>
              <a:defRPr sz="2000"/>
            </a:lvl5pPr>
            <a:lvl6pPr marL="2286029" indent="0">
              <a:buNone/>
              <a:defRPr sz="2000"/>
            </a:lvl6pPr>
            <a:lvl7pPr marL="2743234" indent="0">
              <a:buNone/>
              <a:defRPr sz="2000"/>
            </a:lvl7pPr>
            <a:lvl8pPr marL="3200440" indent="0">
              <a:buNone/>
              <a:defRPr sz="2000"/>
            </a:lvl8pPr>
            <a:lvl9pPr marL="3657646" indent="0">
              <a:buNone/>
              <a:defRPr sz="2000"/>
            </a:lvl9pPr>
          </a:lstStyle>
          <a:p>
            <a:endParaRPr lang="en-US" dirty="0"/>
          </a:p>
        </p:txBody>
      </p:sp>
      <p:sp>
        <p:nvSpPr>
          <p:cNvPr id="4" name="Text Placeholder 3">
            <a:extLst>
              <a:ext uri="{FF2B5EF4-FFF2-40B4-BE49-F238E27FC236}">
                <a16:creationId xmlns:a16="http://schemas.microsoft.com/office/drawing/2014/main" id="{C0D6299C-1A9A-D4E7-25E1-B7F0C087FFEB}"/>
              </a:ext>
            </a:extLst>
          </p:cNvPr>
          <p:cNvSpPr>
            <a:spLocks noGrp="1"/>
          </p:cNvSpPr>
          <p:nvPr>
            <p:ph type="body" sz="half" idx="2"/>
          </p:nvPr>
        </p:nvSpPr>
        <p:spPr>
          <a:xfrm>
            <a:off x="839790" y="2057400"/>
            <a:ext cx="3932236" cy="3811588"/>
          </a:xfrm>
        </p:spPr>
        <p:txBody>
          <a:bodyPr/>
          <a:lstStyle>
            <a:lvl1pPr marL="0" indent="0">
              <a:buNone/>
              <a:defRPr sz="1600"/>
            </a:lvl1pPr>
            <a:lvl2pPr marL="457206" indent="0">
              <a:buNone/>
              <a:defRPr sz="1401"/>
            </a:lvl2pPr>
            <a:lvl3pPr marL="914411" indent="0">
              <a:buNone/>
              <a:defRPr sz="1200"/>
            </a:lvl3pPr>
            <a:lvl4pPr marL="1371617" indent="0">
              <a:buNone/>
              <a:defRPr sz="1001"/>
            </a:lvl4pPr>
            <a:lvl5pPr marL="1828823" indent="0">
              <a:buNone/>
              <a:defRPr sz="1001"/>
            </a:lvl5pPr>
            <a:lvl6pPr marL="2286029" indent="0">
              <a:buNone/>
              <a:defRPr sz="1001"/>
            </a:lvl6pPr>
            <a:lvl7pPr marL="2743234" indent="0">
              <a:buNone/>
              <a:defRPr sz="1001"/>
            </a:lvl7pPr>
            <a:lvl8pPr marL="3200440" indent="0">
              <a:buNone/>
              <a:defRPr sz="1001"/>
            </a:lvl8pPr>
            <a:lvl9pPr marL="3657646" indent="0">
              <a:buNone/>
              <a:defRPr sz="1001"/>
            </a:lvl9pPr>
          </a:lstStyle>
          <a:p>
            <a:pPr lvl="0"/>
            <a:r>
              <a:rPr lang="en-US"/>
              <a:t>Click to edit Master text styles</a:t>
            </a:r>
          </a:p>
        </p:txBody>
      </p:sp>
      <p:sp>
        <p:nvSpPr>
          <p:cNvPr id="5" name="Date Placeholder 4">
            <a:extLst>
              <a:ext uri="{FF2B5EF4-FFF2-40B4-BE49-F238E27FC236}">
                <a16:creationId xmlns:a16="http://schemas.microsoft.com/office/drawing/2014/main" id="{9CD75DAA-916D-F1E2-2A39-EFA114467463}"/>
              </a:ext>
            </a:extLst>
          </p:cNvPr>
          <p:cNvSpPr>
            <a:spLocks noGrp="1"/>
          </p:cNvSpPr>
          <p:nvPr>
            <p:ph type="dt" sz="half" idx="10"/>
          </p:nvPr>
        </p:nvSpPr>
        <p:spPr/>
        <p:txBody>
          <a:bodyPr/>
          <a:lstStyle/>
          <a:p>
            <a:fld id="{D020C261-AE36-4065-BAEF-EA56A9E1B853}" type="datetime1">
              <a:rPr lang="en-US" smtClean="0"/>
              <a:t>9/16/2026</a:t>
            </a:fld>
            <a:endParaRPr lang="en-US" dirty="0"/>
          </a:p>
        </p:txBody>
      </p:sp>
      <p:sp>
        <p:nvSpPr>
          <p:cNvPr id="6" name="Footer Placeholder 5">
            <a:extLst>
              <a:ext uri="{FF2B5EF4-FFF2-40B4-BE49-F238E27FC236}">
                <a16:creationId xmlns:a16="http://schemas.microsoft.com/office/drawing/2014/main" id="{8F525CD6-5DD2-72A0-7344-4B4B4C06CAD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E3213777-95BD-7F97-7A00-DCA9E0489371}"/>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1235978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09F91-B533-F0C7-11DE-4E1FC670D0B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73F6B6-0ABF-6E84-5BFB-EA64ECA2DC2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94AF7C4-1883-73DE-45F5-956057EA7F09}"/>
              </a:ext>
            </a:extLst>
          </p:cNvPr>
          <p:cNvSpPr>
            <a:spLocks noGrp="1"/>
          </p:cNvSpPr>
          <p:nvPr>
            <p:ph type="dt" sz="half" idx="10"/>
          </p:nvPr>
        </p:nvSpPr>
        <p:spPr/>
        <p:txBody>
          <a:bodyPr/>
          <a:lstStyle/>
          <a:p>
            <a:fld id="{68878A6D-FD2F-4E2A-9EDD-293A3E44D8F7}" type="datetime1">
              <a:rPr lang="en-US" smtClean="0"/>
              <a:t>9/16/2026</a:t>
            </a:fld>
            <a:endParaRPr lang="en-US" dirty="0"/>
          </a:p>
        </p:txBody>
      </p:sp>
      <p:sp>
        <p:nvSpPr>
          <p:cNvPr id="5" name="Footer Placeholder 4">
            <a:extLst>
              <a:ext uri="{FF2B5EF4-FFF2-40B4-BE49-F238E27FC236}">
                <a16:creationId xmlns:a16="http://schemas.microsoft.com/office/drawing/2014/main" id="{FF5D6168-08A6-3A3E-A288-F0B6BF9EA75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A46D4F0-CDA6-19DF-625E-C7BC0C731FAD}"/>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0139738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97A7E57-3EE6-A9D6-0732-AB230DA4F621}"/>
              </a:ext>
            </a:extLst>
          </p:cNvPr>
          <p:cNvSpPr>
            <a:spLocks noGrp="1"/>
          </p:cNvSpPr>
          <p:nvPr>
            <p:ph type="title" orient="vert"/>
          </p:nvPr>
        </p:nvSpPr>
        <p:spPr>
          <a:xfrm>
            <a:off x="8724899"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283DC15-A304-86CA-A052-744F0C7C60AC}"/>
              </a:ext>
            </a:extLst>
          </p:cNvPr>
          <p:cNvSpPr>
            <a:spLocks noGrp="1"/>
          </p:cNvSpPr>
          <p:nvPr>
            <p:ph type="body" orient="vert" idx="1"/>
          </p:nvPr>
        </p:nvSpPr>
        <p:spPr>
          <a:xfrm>
            <a:off x="838199"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35EE1-253B-3AA2-9F45-D3192CF50629}"/>
              </a:ext>
            </a:extLst>
          </p:cNvPr>
          <p:cNvSpPr>
            <a:spLocks noGrp="1"/>
          </p:cNvSpPr>
          <p:nvPr>
            <p:ph type="dt" sz="half" idx="10"/>
          </p:nvPr>
        </p:nvSpPr>
        <p:spPr/>
        <p:txBody>
          <a:bodyPr/>
          <a:lstStyle/>
          <a:p>
            <a:fld id="{AD2179E8-ED69-4608-85D3-068F8AC652DF}" type="datetime1">
              <a:rPr lang="en-US" smtClean="0"/>
              <a:t>9/16/2026</a:t>
            </a:fld>
            <a:endParaRPr lang="en-US" dirty="0"/>
          </a:p>
        </p:txBody>
      </p:sp>
      <p:sp>
        <p:nvSpPr>
          <p:cNvPr id="5" name="Footer Placeholder 4">
            <a:extLst>
              <a:ext uri="{FF2B5EF4-FFF2-40B4-BE49-F238E27FC236}">
                <a16:creationId xmlns:a16="http://schemas.microsoft.com/office/drawing/2014/main" id="{961812FD-D8A7-E739-08B8-7FD1F7F76BA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BA53634-AD20-70D8-8070-9356AECD22B9}"/>
              </a:ext>
            </a:extLst>
          </p:cNvPr>
          <p:cNvSpPr>
            <a:spLocks noGrp="1"/>
          </p:cNvSpPr>
          <p:nvPr>
            <p:ph type="sldNum" sz="quarter" idx="12"/>
          </p:nvPr>
        </p:nvSpPr>
        <p:spPr/>
        <p:txBody>
          <a:bodyPr/>
          <a:lstStyle/>
          <a:p>
            <a:fld id="{3C62597E-4CD3-419B-AB69-78E1C58BCB92}" type="slidenum">
              <a:rPr lang="en-US" smtClean="0"/>
              <a:t>‹#›</a:t>
            </a:fld>
            <a:endParaRPr lang="en-US" dirty="0"/>
          </a:p>
        </p:txBody>
      </p:sp>
    </p:spTree>
    <p:extLst>
      <p:ext uri="{BB962C8B-B14F-4D97-AF65-F5344CB8AC3E}">
        <p14:creationId xmlns:p14="http://schemas.microsoft.com/office/powerpoint/2010/main" val="37180709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6D47331-0BC0-33F3-8722-7955ED19C215}"/>
              </a:ext>
            </a:extLst>
          </p:cNvPr>
          <p:cNvSpPr>
            <a:spLocks noGrp="1"/>
          </p:cNvSpPr>
          <p:nvPr>
            <p:ph type="title"/>
          </p:nvPr>
        </p:nvSpPr>
        <p:spPr>
          <a:xfrm>
            <a:off x="838202"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5FA2FB7-5AFE-293C-AD84-FE594E23A24C}"/>
              </a:ext>
            </a:extLst>
          </p:cNvPr>
          <p:cNvSpPr>
            <a:spLocks noGrp="1"/>
          </p:cNvSpPr>
          <p:nvPr>
            <p:ph type="body" idx="1"/>
          </p:nvPr>
        </p:nvSpPr>
        <p:spPr>
          <a:xfrm>
            <a:off x="838202"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89DCAFF-B4F0-87F2-3EBF-E5D4DFACC62F}"/>
              </a:ext>
            </a:extLst>
          </p:cNvPr>
          <p:cNvSpPr>
            <a:spLocks noGrp="1"/>
          </p:cNvSpPr>
          <p:nvPr>
            <p:ph type="dt" sz="half" idx="2"/>
          </p:nvPr>
        </p:nvSpPr>
        <p:spPr>
          <a:xfrm>
            <a:off x="838201" y="6356351"/>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E68E998-27E5-4ADF-A323-F8FB486423EF}" type="datetime1">
              <a:rPr lang="en-US" smtClean="0"/>
              <a:t>9/16/2026</a:t>
            </a:fld>
            <a:endParaRPr lang="en-US" dirty="0"/>
          </a:p>
        </p:txBody>
      </p:sp>
      <p:sp>
        <p:nvSpPr>
          <p:cNvPr id="5" name="Footer Placeholder 4">
            <a:extLst>
              <a:ext uri="{FF2B5EF4-FFF2-40B4-BE49-F238E27FC236}">
                <a16:creationId xmlns:a16="http://schemas.microsoft.com/office/drawing/2014/main" id="{E0AED119-AA85-DD59-5683-02B82937A0EC}"/>
              </a:ext>
            </a:extLst>
          </p:cNvPr>
          <p:cNvSpPr>
            <a:spLocks noGrp="1"/>
          </p:cNvSpPr>
          <p:nvPr>
            <p:ph type="ftr" sz="quarter" idx="3"/>
          </p:nvPr>
        </p:nvSpPr>
        <p:spPr>
          <a:xfrm>
            <a:off x="4038602" y="635635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DB2D0E9D-7351-5B0F-9348-E04C712EF5AE}"/>
              </a:ext>
            </a:extLst>
          </p:cNvPr>
          <p:cNvSpPr>
            <a:spLocks noGrp="1"/>
          </p:cNvSpPr>
          <p:nvPr>
            <p:ph type="sldNum" sz="quarter" idx="4"/>
          </p:nvPr>
        </p:nvSpPr>
        <p:spPr>
          <a:xfrm>
            <a:off x="8610601" y="6356351"/>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C62597E-4CD3-419B-AB69-78E1C58BCB92}" type="slidenum">
              <a:rPr lang="en-US" smtClean="0"/>
              <a:t>‹#›</a:t>
            </a:fld>
            <a:endParaRPr lang="en-US" dirty="0"/>
          </a:p>
        </p:txBody>
      </p:sp>
    </p:spTree>
    <p:extLst>
      <p:ext uri="{BB962C8B-B14F-4D97-AF65-F5344CB8AC3E}">
        <p14:creationId xmlns:p14="http://schemas.microsoft.com/office/powerpoint/2010/main" val="118009086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11"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4" indent="-228604" algn="l" defTabSz="914411" rtl="0" eaLnBrk="1" latinLnBrk="0" hangingPunct="1">
        <a:lnSpc>
          <a:spcPct val="90000"/>
        </a:lnSpc>
        <a:spcBef>
          <a:spcPts val="1001"/>
        </a:spcBef>
        <a:buFont typeface="Arial" panose="020B0604020202020204" pitchFamily="34" charset="0"/>
        <a:buChar char="•"/>
        <a:defRPr sz="2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15" indent="-228604" algn="l" defTabSz="914411"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panose="020B0604020202020204" pitchFamily="34" charset="0"/>
        <a:buChar char="•"/>
        <a:defRPr sz="1801" kern="1200">
          <a:solidFill>
            <a:schemeClr val="tx1"/>
          </a:solidFill>
          <a:latin typeface="+mn-lt"/>
          <a:ea typeface="+mn-ea"/>
          <a:cs typeface="+mn-cs"/>
        </a:defRPr>
      </a:lvl9pPr>
    </p:bodyStyle>
    <p:otherStyle>
      <a:defPPr>
        <a:defRPr lang="en-US"/>
      </a:defPPr>
      <a:lvl1pPr marL="0" algn="l" defTabSz="914411" rtl="0" eaLnBrk="1" latinLnBrk="0" hangingPunct="1">
        <a:defRPr sz="1801" kern="1200">
          <a:solidFill>
            <a:schemeClr val="tx1"/>
          </a:solidFill>
          <a:latin typeface="+mn-lt"/>
          <a:ea typeface="+mn-ea"/>
          <a:cs typeface="+mn-cs"/>
        </a:defRPr>
      </a:lvl1pPr>
      <a:lvl2pPr marL="457206" algn="l" defTabSz="914411" rtl="0" eaLnBrk="1" latinLnBrk="0" hangingPunct="1">
        <a:defRPr sz="1801" kern="1200">
          <a:solidFill>
            <a:schemeClr val="tx1"/>
          </a:solidFill>
          <a:latin typeface="+mn-lt"/>
          <a:ea typeface="+mn-ea"/>
          <a:cs typeface="+mn-cs"/>
        </a:defRPr>
      </a:lvl2pPr>
      <a:lvl3pPr marL="914411" algn="l" defTabSz="914411" rtl="0" eaLnBrk="1" latinLnBrk="0" hangingPunct="1">
        <a:defRPr sz="1801" kern="1200">
          <a:solidFill>
            <a:schemeClr val="tx1"/>
          </a:solidFill>
          <a:latin typeface="+mn-lt"/>
          <a:ea typeface="+mn-ea"/>
          <a:cs typeface="+mn-cs"/>
        </a:defRPr>
      </a:lvl3pPr>
      <a:lvl4pPr marL="1371617" algn="l" defTabSz="914411" rtl="0" eaLnBrk="1" latinLnBrk="0" hangingPunct="1">
        <a:defRPr sz="1801" kern="1200">
          <a:solidFill>
            <a:schemeClr val="tx1"/>
          </a:solidFill>
          <a:latin typeface="+mn-lt"/>
          <a:ea typeface="+mn-ea"/>
          <a:cs typeface="+mn-cs"/>
        </a:defRPr>
      </a:lvl4pPr>
      <a:lvl5pPr marL="1828823" algn="l" defTabSz="914411" rtl="0" eaLnBrk="1" latinLnBrk="0" hangingPunct="1">
        <a:defRPr sz="1801" kern="1200">
          <a:solidFill>
            <a:schemeClr val="tx1"/>
          </a:solidFill>
          <a:latin typeface="+mn-lt"/>
          <a:ea typeface="+mn-ea"/>
          <a:cs typeface="+mn-cs"/>
        </a:defRPr>
      </a:lvl5pPr>
      <a:lvl6pPr marL="2286029" algn="l" defTabSz="914411" rtl="0" eaLnBrk="1" latinLnBrk="0" hangingPunct="1">
        <a:defRPr sz="1801" kern="1200">
          <a:solidFill>
            <a:schemeClr val="tx1"/>
          </a:solidFill>
          <a:latin typeface="+mn-lt"/>
          <a:ea typeface="+mn-ea"/>
          <a:cs typeface="+mn-cs"/>
        </a:defRPr>
      </a:lvl6pPr>
      <a:lvl7pPr marL="2743234" algn="l" defTabSz="914411" rtl="0" eaLnBrk="1" latinLnBrk="0" hangingPunct="1">
        <a:defRPr sz="1801" kern="1200">
          <a:solidFill>
            <a:schemeClr val="tx1"/>
          </a:solidFill>
          <a:latin typeface="+mn-lt"/>
          <a:ea typeface="+mn-ea"/>
          <a:cs typeface="+mn-cs"/>
        </a:defRPr>
      </a:lvl7pPr>
      <a:lvl8pPr marL="3200440" algn="l" defTabSz="914411" rtl="0" eaLnBrk="1" latinLnBrk="0" hangingPunct="1">
        <a:defRPr sz="1801" kern="1200">
          <a:solidFill>
            <a:schemeClr val="tx1"/>
          </a:solidFill>
          <a:latin typeface="+mn-lt"/>
          <a:ea typeface="+mn-ea"/>
          <a:cs typeface="+mn-cs"/>
        </a:defRPr>
      </a:lvl8pPr>
      <a:lvl9pPr marL="3657646" algn="l" defTabSz="914411" rtl="0" eaLnBrk="1" latinLnBrk="0" hangingPunct="1">
        <a:defRPr sz="180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hyperlink" Target="mailto:jholcomb@dmdiocese.or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hyperlink" Target="mailto:ssmyth@dmdiocese.org" TargetMode="External"/><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06092D0B-1B9A-B3F4-E229-DA22CF8EF959}"/>
              </a:ext>
            </a:extLst>
          </p:cNvPr>
          <p:cNvSpPr>
            <a:spLocks noGrp="1"/>
          </p:cNvSpPr>
          <p:nvPr>
            <p:ph type="subTitle" idx="1"/>
          </p:nvPr>
        </p:nvSpPr>
        <p:spPr>
          <a:xfrm>
            <a:off x="1524000" y="3151283"/>
            <a:ext cx="9144000" cy="555435"/>
          </a:xfrm>
        </p:spPr>
        <p:txBody>
          <a:bodyPr>
            <a:normAutofit/>
          </a:bodyPr>
          <a:lstStyle/>
          <a:p>
            <a:r>
              <a:rPr lang="en-US" sz="3200" b="1" u="sng" dirty="0"/>
              <a:t>Internal Review Topics</a:t>
            </a:r>
          </a:p>
        </p:txBody>
      </p:sp>
      <p:sp>
        <p:nvSpPr>
          <p:cNvPr id="6" name="TextBox 5">
            <a:extLst>
              <a:ext uri="{FF2B5EF4-FFF2-40B4-BE49-F238E27FC236}">
                <a16:creationId xmlns:a16="http://schemas.microsoft.com/office/drawing/2014/main" id="{F971E481-5CCF-228E-7EEA-7BB7FDC76CBD}"/>
              </a:ext>
            </a:extLst>
          </p:cNvPr>
          <p:cNvSpPr txBox="1"/>
          <p:nvPr/>
        </p:nvSpPr>
        <p:spPr>
          <a:xfrm>
            <a:off x="4448966" y="137289"/>
            <a:ext cx="4980786" cy="1200329"/>
          </a:xfrm>
          <a:prstGeom prst="rect">
            <a:avLst/>
          </a:prstGeom>
          <a:noFill/>
        </p:spPr>
        <p:txBody>
          <a:bodyPr wrap="none" rtlCol="0">
            <a:spAutoFit/>
          </a:bodyPr>
          <a:lstStyle/>
          <a:p>
            <a:pPr algn="r"/>
            <a:r>
              <a:rPr lang="en-US" sz="2400" b="1" dirty="0">
                <a:latin typeface="Aptos" panose="020B0004020202020204" pitchFamily="34" charset="0"/>
              </a:rPr>
              <a:t>2026 Business Office Forum</a:t>
            </a:r>
          </a:p>
          <a:p>
            <a:pPr algn="r"/>
            <a:r>
              <a:rPr lang="en-US" sz="2400" b="1" dirty="0">
                <a:latin typeface="Aptos" panose="020B0004020202020204" pitchFamily="34" charset="0"/>
              </a:rPr>
              <a:t>Thursday, September 17, 2026</a:t>
            </a:r>
          </a:p>
          <a:p>
            <a:pPr algn="r"/>
            <a:r>
              <a:rPr lang="en-US" sz="2400" b="1" dirty="0">
                <a:latin typeface="Aptos" panose="020B0004020202020204" pitchFamily="34" charset="0"/>
              </a:rPr>
              <a:t>Saint John’s Catholic Church, Adel</a:t>
            </a:r>
          </a:p>
        </p:txBody>
      </p:sp>
      <p:pic>
        <p:nvPicPr>
          <p:cNvPr id="8" name="Picture 7">
            <a:extLst>
              <a:ext uri="{FF2B5EF4-FFF2-40B4-BE49-F238E27FC236}">
                <a16:creationId xmlns:a16="http://schemas.microsoft.com/office/drawing/2014/main" id="{F948C4BC-9B22-F616-7A06-3B2CFF320A8F}"/>
              </a:ext>
            </a:extLst>
          </p:cNvPr>
          <p:cNvPicPr>
            <a:picLocks noChangeAspect="1"/>
          </p:cNvPicPr>
          <p:nvPr/>
        </p:nvPicPr>
        <p:blipFill>
          <a:blip r:embed="rId3"/>
          <a:stretch>
            <a:fillRect/>
          </a:stretch>
        </p:blipFill>
        <p:spPr>
          <a:xfrm>
            <a:off x="2913692" y="266295"/>
            <a:ext cx="1346057" cy="1188539"/>
          </a:xfrm>
          <a:prstGeom prst="rect">
            <a:avLst/>
          </a:prstGeom>
        </p:spPr>
      </p:pic>
      <p:sp>
        <p:nvSpPr>
          <p:cNvPr id="13" name="Slide Number Placeholder 12">
            <a:extLst>
              <a:ext uri="{FF2B5EF4-FFF2-40B4-BE49-F238E27FC236}">
                <a16:creationId xmlns:a16="http://schemas.microsoft.com/office/drawing/2014/main" id="{DEBA2959-E85D-DFE4-C1AA-4094FAD637EB}"/>
              </a:ext>
            </a:extLst>
          </p:cNvPr>
          <p:cNvSpPr>
            <a:spLocks noGrp="1"/>
          </p:cNvSpPr>
          <p:nvPr>
            <p:ph type="sldNum" sz="quarter" idx="12"/>
          </p:nvPr>
        </p:nvSpPr>
        <p:spPr/>
        <p:txBody>
          <a:bodyPr/>
          <a:lstStyle/>
          <a:p>
            <a:fld id="{3C62597E-4CD3-419B-AB69-78E1C58BCB92}" type="slidenum">
              <a:rPr lang="en-US" smtClean="0"/>
              <a:t>1</a:t>
            </a:fld>
            <a:endParaRPr lang="en-US" dirty="0"/>
          </a:p>
        </p:txBody>
      </p:sp>
    </p:spTree>
    <p:extLst>
      <p:ext uri="{BB962C8B-B14F-4D97-AF65-F5344CB8AC3E}">
        <p14:creationId xmlns:p14="http://schemas.microsoft.com/office/powerpoint/2010/main" val="29353743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7C4C0-B252-2299-7E85-D69EC3B54639}"/>
              </a:ext>
            </a:extLst>
          </p:cNvPr>
          <p:cNvSpPr>
            <a:spLocks noGrp="1"/>
          </p:cNvSpPr>
          <p:nvPr>
            <p:ph type="ctrTitle"/>
          </p:nvPr>
        </p:nvSpPr>
        <p:spPr>
          <a:xfrm>
            <a:off x="1443036" y="86670"/>
            <a:ext cx="9144000" cy="541982"/>
          </a:xfrm>
        </p:spPr>
        <p:txBody>
          <a:bodyPr>
            <a:normAutofit/>
          </a:bodyPr>
          <a:lstStyle/>
          <a:p>
            <a:r>
              <a:rPr lang="en-US" sz="2400" b="1" dirty="0">
                <a:latin typeface="+mn-lt"/>
              </a:rPr>
              <a:t>Topics for Discussion</a:t>
            </a:r>
          </a:p>
        </p:txBody>
      </p:sp>
      <p:sp>
        <p:nvSpPr>
          <p:cNvPr id="3" name="Subtitle 2">
            <a:extLst>
              <a:ext uri="{FF2B5EF4-FFF2-40B4-BE49-F238E27FC236}">
                <a16:creationId xmlns:a16="http://schemas.microsoft.com/office/drawing/2014/main" id="{34FB69D0-19B7-1449-70AF-4312B62D36E3}"/>
              </a:ext>
            </a:extLst>
          </p:cNvPr>
          <p:cNvSpPr>
            <a:spLocks noGrp="1"/>
          </p:cNvSpPr>
          <p:nvPr>
            <p:ph type="subTitle" idx="1"/>
          </p:nvPr>
        </p:nvSpPr>
        <p:spPr>
          <a:xfrm>
            <a:off x="1009651" y="1182688"/>
            <a:ext cx="10010775" cy="2246313"/>
          </a:xfrm>
        </p:spPr>
        <p:txBody>
          <a:bodyPr>
            <a:normAutofit fontScale="85000" lnSpcReduction="20000"/>
          </a:bodyPr>
          <a:lstStyle/>
          <a:p>
            <a:pPr marL="457206" indent="-457206" algn="l">
              <a:buAutoNum type="arabicPeriod"/>
            </a:pPr>
            <a:r>
              <a:rPr lang="en-US" sz="2000" b="1" dirty="0"/>
              <a:t>FY2026 Annual Financial Report (AFR) Process</a:t>
            </a:r>
          </a:p>
          <a:p>
            <a:pPr marL="457206" indent="-457206" algn="l">
              <a:buAutoNum type="arabicPeriod"/>
            </a:pPr>
            <a:endParaRPr lang="en-US" sz="2000" b="1" dirty="0"/>
          </a:p>
          <a:p>
            <a:pPr marL="457206" indent="-457206" algn="l">
              <a:buAutoNum type="arabicPeriod"/>
            </a:pPr>
            <a:r>
              <a:rPr lang="en-US" sz="2000" b="1" dirty="0"/>
              <a:t>Annual Diocesan Appeal</a:t>
            </a:r>
          </a:p>
          <a:p>
            <a:pPr marL="457206" indent="-457206" algn="l">
              <a:buAutoNum type="arabicPeriod"/>
            </a:pPr>
            <a:endParaRPr lang="en-US" sz="2000" b="1" dirty="0"/>
          </a:p>
          <a:p>
            <a:pPr marL="457206" indent="-457206" algn="l">
              <a:buAutoNum type="arabicPeriod"/>
            </a:pPr>
            <a:r>
              <a:rPr lang="en-US" sz="2000" b="1" dirty="0"/>
              <a:t>Volunteer Policy and Procedure</a:t>
            </a:r>
          </a:p>
          <a:p>
            <a:pPr marL="457206" indent="-457206" algn="l">
              <a:buAutoNum type="arabicPeriod"/>
            </a:pPr>
            <a:endParaRPr lang="en-US" sz="2000" b="1" dirty="0"/>
          </a:p>
          <a:p>
            <a:pPr marL="457206" indent="-457206" algn="l">
              <a:buAutoNum type="arabicPeriod"/>
            </a:pPr>
            <a:r>
              <a:rPr lang="en-US" sz="2000" b="1" dirty="0"/>
              <a:t>Risk Management Metrics</a:t>
            </a:r>
          </a:p>
        </p:txBody>
      </p:sp>
      <p:sp>
        <p:nvSpPr>
          <p:cNvPr id="6" name="Slide Number Placeholder 5">
            <a:extLst>
              <a:ext uri="{FF2B5EF4-FFF2-40B4-BE49-F238E27FC236}">
                <a16:creationId xmlns:a16="http://schemas.microsoft.com/office/drawing/2014/main" id="{0760A74B-4046-2227-CACA-0684E6112BD8}"/>
              </a:ext>
            </a:extLst>
          </p:cNvPr>
          <p:cNvSpPr>
            <a:spLocks noGrp="1"/>
          </p:cNvSpPr>
          <p:nvPr>
            <p:ph type="sldNum" sz="quarter" idx="12"/>
          </p:nvPr>
        </p:nvSpPr>
        <p:spPr/>
        <p:txBody>
          <a:bodyPr/>
          <a:lstStyle/>
          <a:p>
            <a:fld id="{3C62597E-4CD3-419B-AB69-78E1C58BCB92}" type="slidenum">
              <a:rPr lang="en-US" smtClean="0"/>
              <a:t>2</a:t>
            </a:fld>
            <a:endParaRPr lang="en-US" dirty="0"/>
          </a:p>
        </p:txBody>
      </p:sp>
    </p:spTree>
    <p:extLst>
      <p:ext uri="{BB962C8B-B14F-4D97-AF65-F5344CB8AC3E}">
        <p14:creationId xmlns:p14="http://schemas.microsoft.com/office/powerpoint/2010/main" val="16223118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D43F358-0B91-4EEB-2C33-092C863A20B3}"/>
              </a:ext>
            </a:extLst>
          </p:cNvPr>
          <p:cNvSpPr txBox="1"/>
          <p:nvPr/>
        </p:nvSpPr>
        <p:spPr>
          <a:xfrm>
            <a:off x="2837832" y="183964"/>
            <a:ext cx="6516336" cy="461665"/>
          </a:xfrm>
          <a:prstGeom prst="rect">
            <a:avLst/>
          </a:prstGeom>
          <a:noFill/>
        </p:spPr>
        <p:txBody>
          <a:bodyPr wrap="none" rtlCol="0">
            <a:spAutoFit/>
          </a:bodyPr>
          <a:lstStyle/>
          <a:p>
            <a:r>
              <a:rPr lang="en-US" sz="2400" b="1" dirty="0"/>
              <a:t>AFR FY2026: Instructions and Checklist Items</a:t>
            </a:r>
          </a:p>
        </p:txBody>
      </p:sp>
      <p:sp>
        <p:nvSpPr>
          <p:cNvPr id="6" name="TextBox 5">
            <a:extLst>
              <a:ext uri="{FF2B5EF4-FFF2-40B4-BE49-F238E27FC236}">
                <a16:creationId xmlns:a16="http://schemas.microsoft.com/office/drawing/2014/main" id="{DA6800C7-4E3D-795B-C886-85FBB0104599}"/>
              </a:ext>
            </a:extLst>
          </p:cNvPr>
          <p:cNvSpPr txBox="1"/>
          <p:nvPr/>
        </p:nvSpPr>
        <p:spPr>
          <a:xfrm>
            <a:off x="714585" y="645629"/>
            <a:ext cx="10762830" cy="6034601"/>
          </a:xfrm>
          <a:prstGeom prst="rect">
            <a:avLst/>
          </a:prstGeom>
          <a:noFill/>
        </p:spPr>
        <p:txBody>
          <a:bodyPr wrap="square" rtlCol="0">
            <a:spAutoFit/>
          </a:bodyPr>
          <a:lstStyle/>
          <a:p>
            <a:r>
              <a:rPr lang="en-US" sz="2000" i="1" u="sng" dirty="0"/>
              <a:t>Annual Financial Report for period encompassing 7/1/2025 through 6/30/2026 is due end of day </a:t>
            </a:r>
          </a:p>
          <a:p>
            <a:r>
              <a:rPr lang="en-US" sz="2000" b="1" i="1" u="sng" dirty="0">
                <a:solidFill>
                  <a:srgbClr val="FF0000"/>
                </a:solidFill>
              </a:rPr>
              <a:t>September 30, 2026</a:t>
            </a:r>
            <a:r>
              <a:rPr lang="en-US" sz="2000" dirty="0"/>
              <a:t>. </a:t>
            </a:r>
          </a:p>
          <a:p>
            <a:endParaRPr lang="en-US" sz="1001" dirty="0"/>
          </a:p>
          <a:p>
            <a:pPr marL="457206" indent="-457206">
              <a:buAutoNum type="arabicPeriod"/>
            </a:pPr>
            <a:r>
              <a:rPr lang="en-US" sz="1801" dirty="0"/>
              <a:t>Canon Law: </a:t>
            </a:r>
          </a:p>
          <a:p>
            <a:pPr marL="914406" lvl="1" indent="-457206">
              <a:buFont typeface="+mj-lt"/>
              <a:buAutoNum type="alphaLcParenR"/>
            </a:pPr>
            <a:r>
              <a:rPr lang="en-US" sz="1801" i="1" u="sng" dirty="0"/>
              <a:t>Canon Law 1287 Section 1</a:t>
            </a:r>
            <a:r>
              <a:rPr lang="en-US" sz="1801" dirty="0"/>
              <a:t>: Mandates that administrators present an annual report of parish goods and finances to the diocesan bishop (via diocesan finance officer or committee). </a:t>
            </a:r>
          </a:p>
          <a:p>
            <a:pPr marL="914406" lvl="1" indent="-457206">
              <a:buFont typeface="+mj-lt"/>
              <a:buAutoNum type="alphaLcParenR"/>
            </a:pPr>
            <a:r>
              <a:rPr lang="en-US" sz="1801" i="1" u="sng" dirty="0"/>
              <a:t>Canon Law 1287 Section 2</a:t>
            </a:r>
            <a:r>
              <a:rPr lang="en-US" sz="1801" dirty="0"/>
              <a:t>: Stipulates that administrators must “</a:t>
            </a:r>
            <a:r>
              <a:rPr lang="en-US" sz="1801" dirty="0" err="1"/>
              <a:t>rendor</a:t>
            </a:r>
            <a:r>
              <a:rPr lang="en-US" sz="1801" dirty="0"/>
              <a:t> an account to the faithful concerning the goods offered by the faithful to the church”. Frequently via publishing of annual statement in the parish bulletin or printed report to the community.</a:t>
            </a:r>
          </a:p>
          <a:p>
            <a:pPr marL="457206" indent="-457206">
              <a:buAutoNum type="arabicPeriod"/>
            </a:pPr>
            <a:endParaRPr lang="en-US" sz="800" dirty="0"/>
          </a:p>
          <a:p>
            <a:pPr marL="457206" indent="-457206">
              <a:buAutoNum type="arabicPeriod"/>
            </a:pPr>
            <a:r>
              <a:rPr lang="en-US" sz="1801" dirty="0"/>
              <a:t>All year-end entries should be posted and reconciled.</a:t>
            </a:r>
          </a:p>
          <a:p>
            <a:pPr marL="457206" indent="-457206">
              <a:buAutoNum type="arabicPeriod"/>
            </a:pPr>
            <a:endParaRPr lang="en-US" sz="800" dirty="0"/>
          </a:p>
          <a:p>
            <a:pPr marL="457206" indent="-457206">
              <a:buAutoNum type="arabicPeriod"/>
            </a:pPr>
            <a:r>
              <a:rPr lang="en-US" sz="1801" dirty="0"/>
              <a:t>Complete the AFR survey ONLINE. Assistance: Jessica Holcomb at </a:t>
            </a:r>
            <a:r>
              <a:rPr lang="en-US" sz="1801" dirty="0">
                <a:hlinkClick r:id="rId3"/>
              </a:rPr>
              <a:t>jholcomb@dmdiocese.org</a:t>
            </a:r>
            <a:r>
              <a:rPr lang="en-US" sz="1801" dirty="0"/>
              <a:t>.</a:t>
            </a:r>
          </a:p>
          <a:p>
            <a:pPr marL="457206" indent="-457206">
              <a:buAutoNum type="arabicPeriod"/>
            </a:pPr>
            <a:endParaRPr lang="en-US" sz="800" dirty="0"/>
          </a:p>
          <a:p>
            <a:pPr marL="457206" indent="-457206">
              <a:buAutoNum type="arabicPeriod"/>
            </a:pPr>
            <a:r>
              <a:rPr lang="en-US" sz="1801" dirty="0"/>
              <a:t>Items that should already be presented to your Pastor and Finance Council.</a:t>
            </a:r>
          </a:p>
          <a:p>
            <a:pPr marL="914411" lvl="1" indent="-457206">
              <a:buFont typeface="+mj-lt"/>
              <a:buAutoNum type="alphaLcParenR"/>
            </a:pPr>
            <a:r>
              <a:rPr lang="en-US" sz="1801" dirty="0"/>
              <a:t>Statement of Financial Position.</a:t>
            </a:r>
          </a:p>
          <a:p>
            <a:pPr marL="914411" lvl="1" indent="-457206">
              <a:buFont typeface="+mj-lt"/>
              <a:buAutoNum type="alphaLcParenR"/>
            </a:pPr>
            <a:r>
              <a:rPr lang="en-US" sz="1801" dirty="0"/>
              <a:t>Statement of Dedicated Accounts.</a:t>
            </a:r>
          </a:p>
          <a:p>
            <a:pPr marL="914411" lvl="1" indent="-457206">
              <a:buFont typeface="+mj-lt"/>
              <a:buAutoNum type="alphaLcParenR"/>
            </a:pPr>
            <a:r>
              <a:rPr lang="en-US" sz="1801" dirty="0"/>
              <a:t>Statement of Activities including the Annual Budget for the FY2025-26.</a:t>
            </a:r>
          </a:p>
          <a:p>
            <a:pPr marL="914411" lvl="1" indent="-457206">
              <a:buFont typeface="+mj-lt"/>
              <a:buAutoNum type="alphaLcParenR"/>
            </a:pPr>
            <a:r>
              <a:rPr lang="en-US" sz="1801" dirty="0"/>
              <a:t>Copy of completed AFR.</a:t>
            </a:r>
          </a:p>
          <a:p>
            <a:pPr marL="914411" lvl="1" indent="-457206">
              <a:buFont typeface="+mj-lt"/>
              <a:buAutoNum type="alphaLcParenR"/>
            </a:pPr>
            <a:r>
              <a:rPr lang="en-US" sz="1801" dirty="0"/>
              <a:t>Proposed AFR to be shared with parish/student families.</a:t>
            </a:r>
          </a:p>
          <a:p>
            <a:pPr marL="914411" lvl="1" indent="-457206">
              <a:buFont typeface="+mj-lt"/>
              <a:buAutoNum type="alphaLcParenR"/>
            </a:pPr>
            <a:endParaRPr lang="en-US" sz="800" dirty="0"/>
          </a:p>
          <a:p>
            <a:pPr marL="457206" indent="-457206">
              <a:buFontTx/>
              <a:buAutoNum type="arabicPeriod"/>
            </a:pPr>
            <a:r>
              <a:rPr lang="en-US" sz="1801" dirty="0"/>
              <a:t>And the Finance Council meeting every member of that leadership groups and each Trustee must sign the Affirmation signature page, stating they reviewed and approved the AFR and financial statements.</a:t>
            </a:r>
          </a:p>
          <a:p>
            <a:pPr marL="457206" indent="-457206">
              <a:buFontTx/>
              <a:buAutoNum type="arabicPeriod"/>
            </a:pPr>
            <a:endParaRPr lang="en-US" sz="800" dirty="0"/>
          </a:p>
          <a:p>
            <a:endParaRPr lang="en-US" sz="800" dirty="0">
              <a:latin typeface="Baskerville Old Face" panose="02020602080505020303" pitchFamily="18" charset="0"/>
            </a:endParaRPr>
          </a:p>
        </p:txBody>
      </p:sp>
      <p:sp>
        <p:nvSpPr>
          <p:cNvPr id="8" name="Slide Number Placeholder 7">
            <a:extLst>
              <a:ext uri="{FF2B5EF4-FFF2-40B4-BE49-F238E27FC236}">
                <a16:creationId xmlns:a16="http://schemas.microsoft.com/office/drawing/2014/main" id="{0AF3542B-4E63-C0CD-0D59-6B9E23CB4EAC}"/>
              </a:ext>
            </a:extLst>
          </p:cNvPr>
          <p:cNvSpPr>
            <a:spLocks noGrp="1"/>
          </p:cNvSpPr>
          <p:nvPr>
            <p:ph type="sldNum" sz="quarter" idx="12"/>
          </p:nvPr>
        </p:nvSpPr>
        <p:spPr/>
        <p:txBody>
          <a:bodyPr/>
          <a:lstStyle/>
          <a:p>
            <a:fld id="{3C62597E-4CD3-419B-AB69-78E1C58BCB92}" type="slidenum">
              <a:rPr lang="en-US" smtClean="0"/>
              <a:t>3</a:t>
            </a:fld>
            <a:endParaRPr lang="en-US" dirty="0"/>
          </a:p>
        </p:txBody>
      </p:sp>
    </p:spTree>
    <p:extLst>
      <p:ext uri="{BB962C8B-B14F-4D97-AF65-F5344CB8AC3E}">
        <p14:creationId xmlns:p14="http://schemas.microsoft.com/office/powerpoint/2010/main" val="2257886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6">
                                            <p:txEl>
                                              <p:pRg st="15" end="15"/>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6">
                                            <p:txEl>
                                              <p:pRg st="16" end="16"/>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18" end="1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975513-610F-818A-5552-BB3E54942F9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91CDA324-C1E0-433C-8BA4-E9CB57330514}"/>
              </a:ext>
            </a:extLst>
          </p:cNvPr>
          <p:cNvSpPr txBox="1"/>
          <p:nvPr/>
        </p:nvSpPr>
        <p:spPr>
          <a:xfrm>
            <a:off x="2401720" y="266700"/>
            <a:ext cx="8181855" cy="461665"/>
          </a:xfrm>
          <a:prstGeom prst="rect">
            <a:avLst/>
          </a:prstGeom>
          <a:noFill/>
        </p:spPr>
        <p:txBody>
          <a:bodyPr wrap="none" rtlCol="0">
            <a:spAutoFit/>
          </a:bodyPr>
          <a:lstStyle/>
          <a:p>
            <a:r>
              <a:rPr lang="en-US" sz="2400" b="1" dirty="0"/>
              <a:t>AFR FY2026: Instructions and Checklist Items (continued)</a:t>
            </a:r>
          </a:p>
        </p:txBody>
      </p:sp>
      <p:sp>
        <p:nvSpPr>
          <p:cNvPr id="2" name="TextBox 1">
            <a:extLst>
              <a:ext uri="{FF2B5EF4-FFF2-40B4-BE49-F238E27FC236}">
                <a16:creationId xmlns:a16="http://schemas.microsoft.com/office/drawing/2014/main" id="{46582B82-FBB7-AEB2-7B86-8506212E8F96}"/>
              </a:ext>
            </a:extLst>
          </p:cNvPr>
          <p:cNvSpPr txBox="1"/>
          <p:nvPr/>
        </p:nvSpPr>
        <p:spPr>
          <a:xfrm>
            <a:off x="752474" y="838202"/>
            <a:ext cx="10687051" cy="5973302"/>
          </a:xfrm>
          <a:prstGeom prst="rect">
            <a:avLst/>
          </a:prstGeom>
          <a:noFill/>
        </p:spPr>
        <p:txBody>
          <a:bodyPr wrap="square" rtlCol="0">
            <a:spAutoFit/>
          </a:bodyPr>
          <a:lstStyle/>
          <a:p>
            <a:r>
              <a:rPr lang="en-US" sz="1801" dirty="0"/>
              <a:t>6.      Submit to the Diocese:</a:t>
            </a:r>
          </a:p>
          <a:p>
            <a:pPr marL="800110" lvl="1" indent="-342904">
              <a:buFont typeface="+mj-lt"/>
              <a:buAutoNum type="alphaLcParenR"/>
            </a:pPr>
            <a:r>
              <a:rPr lang="en-US" sz="1801" dirty="0"/>
              <a:t>Annual Financial Report (AFR) for previous fiscal year.</a:t>
            </a:r>
          </a:p>
          <a:p>
            <a:pPr marL="800110" lvl="1" indent="-342904">
              <a:buFont typeface="+mj-lt"/>
              <a:buAutoNum type="alphaLcParenR"/>
            </a:pPr>
            <a:r>
              <a:rPr lang="en-US" sz="1801" dirty="0"/>
              <a:t>Survey</a:t>
            </a:r>
          </a:p>
          <a:p>
            <a:pPr marL="800110" lvl="1" indent="-342904">
              <a:buFont typeface="+mj-lt"/>
              <a:buAutoNum type="alphaLcParenR"/>
            </a:pPr>
            <a:r>
              <a:rPr lang="en-US" sz="1801" dirty="0"/>
              <a:t>AFR Affirmation Signature Page.</a:t>
            </a:r>
          </a:p>
          <a:p>
            <a:pPr marL="800110" lvl="1" indent="-342904">
              <a:buFont typeface="+mj-lt"/>
              <a:buAutoNum type="alphaLcParenR"/>
            </a:pPr>
            <a:r>
              <a:rPr lang="en-US" sz="1801" dirty="0"/>
              <a:t>Contact Information Sheet.</a:t>
            </a:r>
          </a:p>
          <a:p>
            <a:endParaRPr lang="en-US" sz="800" dirty="0"/>
          </a:p>
          <a:p>
            <a:pPr marL="457200" indent="-457200">
              <a:buFont typeface="+mj-lt"/>
              <a:buAutoNum type="arabicPeriod" startAt="7"/>
            </a:pPr>
            <a:r>
              <a:rPr lang="en-US" sz="1801" dirty="0"/>
              <a:t>AFR must be posted or otherwise made available to all parishioners. You must provide Parishioners/ stakeholders a copy upon request. Additional distribution suggestions:</a:t>
            </a:r>
          </a:p>
          <a:p>
            <a:pPr marL="800110" lvl="1" indent="-342904">
              <a:buFont typeface="+mj-lt"/>
              <a:buAutoNum type="alphaLcParenR"/>
            </a:pPr>
            <a:r>
              <a:rPr lang="en-US" sz="1801" dirty="0"/>
              <a:t>Electronically or by mail.</a:t>
            </a:r>
          </a:p>
          <a:p>
            <a:pPr marL="800110" lvl="1" indent="-342904">
              <a:buFont typeface="+mj-lt"/>
              <a:buAutoNum type="alphaLcParenR"/>
            </a:pPr>
            <a:r>
              <a:rPr lang="en-US" sz="1801" dirty="0"/>
              <a:t>Attaching in the bulletin.</a:t>
            </a:r>
          </a:p>
          <a:p>
            <a:pPr marL="800110" lvl="1" indent="-342904">
              <a:buFont typeface="+mj-lt"/>
              <a:buAutoNum type="alphaLcParenR"/>
            </a:pPr>
            <a:endParaRPr lang="en-US" sz="800" dirty="0"/>
          </a:p>
          <a:p>
            <a:pPr marL="457200" indent="-457200">
              <a:buFont typeface="+mj-lt"/>
              <a:buAutoNum type="arabicPeriod" startAt="8"/>
            </a:pPr>
            <a:r>
              <a:rPr lang="en-US" sz="1801" dirty="0"/>
              <a:t>Submit to the Diocese as presented to parish/student families/stakeholders.</a:t>
            </a:r>
          </a:p>
          <a:p>
            <a:pPr marL="457200" indent="-457200">
              <a:buFont typeface="+mj-lt"/>
              <a:buAutoNum type="arabicPeriod" startAt="8"/>
            </a:pPr>
            <a:endParaRPr lang="en-US" sz="800" dirty="0"/>
          </a:p>
          <a:p>
            <a:endParaRPr lang="en-US" sz="800" dirty="0"/>
          </a:p>
          <a:p>
            <a:r>
              <a:rPr lang="en-US" sz="1801" dirty="0"/>
              <a:t>The AFR acts as an internal controls document that verifies fiscal compliance to the best of your knowledge.</a:t>
            </a:r>
          </a:p>
          <a:p>
            <a:endParaRPr lang="en-US" sz="800" dirty="0"/>
          </a:p>
          <a:p>
            <a:r>
              <a:rPr lang="en-US" sz="1801" b="1" i="1" dirty="0"/>
              <a:t>Current progress:</a:t>
            </a:r>
            <a:r>
              <a:rPr lang="en-US" sz="1801" dirty="0"/>
              <a:t>	Annual Financial Report:		19		</a:t>
            </a:r>
          </a:p>
          <a:p>
            <a:r>
              <a:rPr lang="en-US" sz="1801" dirty="0"/>
              <a:t>			Survey:				45</a:t>
            </a:r>
          </a:p>
          <a:p>
            <a:r>
              <a:rPr lang="en-US" sz="1801" dirty="0"/>
              <a:t>			AFR Affirmation Signature Page:	21</a:t>
            </a:r>
          </a:p>
          <a:p>
            <a:r>
              <a:rPr lang="en-US" sz="1801" dirty="0"/>
              <a:t>			</a:t>
            </a:r>
            <a:r>
              <a:rPr lang="en-US" sz="1801" u="sng" dirty="0"/>
              <a:t>Contact Information Sheet:		23</a:t>
            </a:r>
          </a:p>
          <a:p>
            <a:r>
              <a:rPr lang="en-US" sz="1801" dirty="0"/>
              <a:t>			</a:t>
            </a:r>
            <a:r>
              <a:rPr lang="en-US" sz="1801" b="1" u="sng" dirty="0">
                <a:solidFill>
                  <a:srgbClr val="FF0000"/>
                </a:solidFill>
                <a:highlight>
                  <a:srgbClr val="FFFF00"/>
                </a:highlight>
              </a:rPr>
              <a:t>FY2026 AFR Process Complete:	17</a:t>
            </a:r>
          </a:p>
          <a:p>
            <a:r>
              <a:rPr lang="en-US" sz="1801" b="1" dirty="0">
                <a:solidFill>
                  <a:srgbClr val="FF0000"/>
                </a:solidFill>
              </a:rPr>
              <a:t>			</a:t>
            </a:r>
            <a:r>
              <a:rPr lang="en-US" sz="1801" b="1" u="sng" dirty="0">
                <a:solidFill>
                  <a:srgbClr val="FF0000"/>
                </a:solidFill>
                <a:highlight>
                  <a:srgbClr val="FFFF00"/>
                </a:highlight>
              </a:rPr>
              <a:t>TOTAL Entities:			86</a:t>
            </a:r>
            <a:endParaRPr lang="en-US" sz="1801" b="1" dirty="0">
              <a:solidFill>
                <a:srgbClr val="FF0000"/>
              </a:solidFill>
              <a:highlight>
                <a:srgbClr val="FFFF00"/>
              </a:highlight>
            </a:endParaRPr>
          </a:p>
          <a:p>
            <a:pPr marL="800110" lvl="1" indent="-342904">
              <a:buFont typeface="+mj-lt"/>
              <a:buAutoNum type="alphaLcParenR"/>
            </a:pPr>
            <a:endParaRPr lang="en-US" sz="1801" dirty="0">
              <a:latin typeface="Baskerville Old Face" panose="02020602080505020303" pitchFamily="18" charset="0"/>
            </a:endParaRPr>
          </a:p>
        </p:txBody>
      </p:sp>
      <p:sp>
        <p:nvSpPr>
          <p:cNvPr id="4" name="Slide Number Placeholder 3">
            <a:extLst>
              <a:ext uri="{FF2B5EF4-FFF2-40B4-BE49-F238E27FC236}">
                <a16:creationId xmlns:a16="http://schemas.microsoft.com/office/drawing/2014/main" id="{149B47C6-9F58-A4B3-0553-0EC291210CFA}"/>
              </a:ext>
            </a:extLst>
          </p:cNvPr>
          <p:cNvSpPr>
            <a:spLocks noGrp="1"/>
          </p:cNvSpPr>
          <p:nvPr>
            <p:ph type="sldNum" sz="quarter" idx="12"/>
          </p:nvPr>
        </p:nvSpPr>
        <p:spPr/>
        <p:txBody>
          <a:bodyPr/>
          <a:lstStyle/>
          <a:p>
            <a:fld id="{3C62597E-4CD3-419B-AB69-78E1C58BCB92}" type="slidenum">
              <a:rPr lang="en-US" smtClean="0"/>
              <a:t>4</a:t>
            </a:fld>
            <a:endParaRPr lang="en-US" dirty="0"/>
          </a:p>
        </p:txBody>
      </p:sp>
    </p:spTree>
    <p:extLst>
      <p:ext uri="{BB962C8B-B14F-4D97-AF65-F5344CB8AC3E}">
        <p14:creationId xmlns:p14="http://schemas.microsoft.com/office/powerpoint/2010/main" val="32206608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
                                            <p:txEl>
                                              <p:pRg st="13" end="1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
                                            <p:txEl>
                                              <p:pRg st="15" end="15"/>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
                                            <p:txEl>
                                              <p:pRg st="16" end="16"/>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
                                            <p:txEl>
                                              <p:pRg st="17" end="1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
                                            <p:txEl>
                                              <p:pRg st="18" end="18"/>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
                                            <p:txEl>
                                              <p:pRg st="19" end="19"/>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2">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2FBF15-D976-FED5-158B-D7641C48B25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86A4AA-3575-9B33-7F0A-C88364C5786C}"/>
              </a:ext>
            </a:extLst>
          </p:cNvPr>
          <p:cNvSpPr txBox="1"/>
          <p:nvPr/>
        </p:nvSpPr>
        <p:spPr>
          <a:xfrm>
            <a:off x="4293261" y="190500"/>
            <a:ext cx="3605474" cy="461665"/>
          </a:xfrm>
          <a:prstGeom prst="rect">
            <a:avLst/>
          </a:prstGeom>
          <a:noFill/>
        </p:spPr>
        <p:txBody>
          <a:bodyPr wrap="none" rtlCol="0">
            <a:spAutoFit/>
          </a:bodyPr>
          <a:lstStyle/>
          <a:p>
            <a:r>
              <a:rPr lang="en-US" sz="2400" b="1" dirty="0"/>
              <a:t>Annual Diocesan Appeal</a:t>
            </a:r>
          </a:p>
        </p:txBody>
      </p:sp>
      <p:sp>
        <p:nvSpPr>
          <p:cNvPr id="2" name="TextBox 1">
            <a:extLst>
              <a:ext uri="{FF2B5EF4-FFF2-40B4-BE49-F238E27FC236}">
                <a16:creationId xmlns:a16="http://schemas.microsoft.com/office/drawing/2014/main" id="{F4CAE34A-F352-8BD3-A40A-17CFDD3832F1}"/>
              </a:ext>
            </a:extLst>
          </p:cNvPr>
          <p:cNvSpPr txBox="1"/>
          <p:nvPr/>
        </p:nvSpPr>
        <p:spPr>
          <a:xfrm>
            <a:off x="752473" y="1038227"/>
            <a:ext cx="10687051" cy="4218334"/>
          </a:xfrm>
          <a:prstGeom prst="rect">
            <a:avLst/>
          </a:prstGeom>
          <a:noFill/>
        </p:spPr>
        <p:txBody>
          <a:bodyPr wrap="square" rtlCol="0">
            <a:spAutoFit/>
          </a:bodyPr>
          <a:lstStyle/>
          <a:p>
            <a:pPr marL="285753" indent="-285753">
              <a:buFont typeface="Arial" panose="020B0604020202020204" pitchFamily="34" charset="0"/>
              <a:buChar char="•"/>
            </a:pPr>
            <a:r>
              <a:rPr lang="en-US" sz="1801" dirty="0"/>
              <a:t>We start calculating ADA by Parish: October 1, 2026. </a:t>
            </a:r>
          </a:p>
          <a:p>
            <a:endParaRPr lang="en-US" sz="1200" dirty="0"/>
          </a:p>
          <a:p>
            <a:pPr marL="285753" indent="-285753">
              <a:buFont typeface="Arial" panose="020B0604020202020204" pitchFamily="34" charset="0"/>
              <a:buChar char="•"/>
            </a:pPr>
            <a:r>
              <a:rPr lang="en-US" sz="1801" dirty="0"/>
              <a:t>ADA Calculation Review Committee will meet this fall to discuss any proposed changes. So if you have any changes please contact Laura </a:t>
            </a:r>
            <a:r>
              <a:rPr lang="en-US" sz="1801" dirty="0" err="1"/>
              <a:t>Hofstrad</a:t>
            </a:r>
            <a:r>
              <a:rPr lang="en-US" sz="1801" dirty="0"/>
              <a:t>.</a:t>
            </a:r>
          </a:p>
          <a:p>
            <a:endParaRPr lang="en-US" sz="1200" dirty="0"/>
          </a:p>
          <a:p>
            <a:pPr marL="285753" indent="-285753">
              <a:buFont typeface="Arial" panose="020B0604020202020204" pitchFamily="34" charset="0"/>
              <a:buChar char="•"/>
            </a:pPr>
            <a:r>
              <a:rPr lang="en-US" sz="1801" dirty="0"/>
              <a:t>Parishes must finalize and submit their year-end financial data by the designated deadline to ensure accurate calculation of the upcoming Annual Diocesan Appeal (ADA) goals. </a:t>
            </a:r>
          </a:p>
          <a:p>
            <a:pPr marL="285753" indent="-285753">
              <a:buFont typeface="Arial" panose="020B0604020202020204" pitchFamily="34" charset="0"/>
              <a:buChar char="•"/>
            </a:pPr>
            <a:endParaRPr lang="en-US" sz="1200" dirty="0"/>
          </a:p>
          <a:p>
            <a:pPr marL="285753" indent="-285753">
              <a:buFont typeface="Arial" panose="020B0604020202020204" pitchFamily="34" charset="0"/>
              <a:buChar char="•"/>
            </a:pPr>
            <a:r>
              <a:rPr lang="en-US" sz="1801" dirty="0"/>
              <a:t>ParishSOFT shows 7 parishes with books still open in FY2025-26.</a:t>
            </a:r>
          </a:p>
          <a:p>
            <a:endParaRPr lang="en-US" sz="1200" dirty="0"/>
          </a:p>
          <a:p>
            <a:pPr marL="285753" indent="-285753">
              <a:buFont typeface="Arial" panose="020B0604020202020204" pitchFamily="34" charset="0"/>
              <a:buChar char="•"/>
            </a:pPr>
            <a:r>
              <a:rPr lang="en-US" sz="1801" dirty="0"/>
              <a:t>Be mindful of all adjustments made by the Diocese on your ADA last year, so you don’t repeat in the current year. This means accurate placement and disclosure of:</a:t>
            </a:r>
          </a:p>
          <a:p>
            <a:pPr marL="742959" lvl="1" indent="-285753">
              <a:buFont typeface="Courier New" panose="02070309020205020404" pitchFamily="49" charset="0"/>
              <a:buChar char="o"/>
            </a:pPr>
            <a:r>
              <a:rPr lang="en-US" sz="1801" dirty="0"/>
              <a:t>Primary Income.</a:t>
            </a:r>
          </a:p>
          <a:p>
            <a:pPr marL="742959" lvl="1" indent="-285753">
              <a:buFont typeface="Courier New" panose="02070309020205020404" pitchFamily="49" charset="0"/>
              <a:buChar char="o"/>
            </a:pPr>
            <a:r>
              <a:rPr lang="en-US" sz="1801" dirty="0"/>
              <a:t>Auxilliary Income.</a:t>
            </a:r>
          </a:p>
          <a:p>
            <a:pPr marL="742959" lvl="1" indent="-285753">
              <a:buFont typeface="Courier New" panose="02070309020205020404" pitchFamily="49" charset="0"/>
              <a:buChar char="o"/>
            </a:pPr>
            <a:r>
              <a:rPr lang="en-US" sz="1801" dirty="0"/>
              <a:t>Deductible Auxilliary Expenses/Religious Expenses/School Expenses (if applicable).		</a:t>
            </a:r>
          </a:p>
          <a:p>
            <a:pPr marL="800110" lvl="1" indent="-342904">
              <a:buFont typeface="+mj-lt"/>
              <a:buAutoNum type="alphaLcParenR"/>
            </a:pPr>
            <a:endParaRPr lang="en-US" sz="1801" dirty="0">
              <a:latin typeface="Baskerville Old Face" panose="02020602080505020303" pitchFamily="18" charset="0"/>
            </a:endParaRPr>
          </a:p>
        </p:txBody>
      </p:sp>
      <p:sp>
        <p:nvSpPr>
          <p:cNvPr id="4" name="Slide Number Placeholder 3">
            <a:extLst>
              <a:ext uri="{FF2B5EF4-FFF2-40B4-BE49-F238E27FC236}">
                <a16:creationId xmlns:a16="http://schemas.microsoft.com/office/drawing/2014/main" id="{438C9488-54A6-19B9-5F9C-C663E1EB3EF8}"/>
              </a:ext>
            </a:extLst>
          </p:cNvPr>
          <p:cNvSpPr>
            <a:spLocks noGrp="1"/>
          </p:cNvSpPr>
          <p:nvPr>
            <p:ph type="sldNum" sz="quarter" idx="12"/>
          </p:nvPr>
        </p:nvSpPr>
        <p:spPr/>
        <p:txBody>
          <a:bodyPr/>
          <a:lstStyle/>
          <a:p>
            <a:fld id="{3C62597E-4CD3-419B-AB69-78E1C58BCB92}" type="slidenum">
              <a:rPr lang="en-US" smtClean="0"/>
              <a:t>5</a:t>
            </a:fld>
            <a:endParaRPr lang="en-US" dirty="0"/>
          </a:p>
        </p:txBody>
      </p:sp>
    </p:spTree>
    <p:extLst>
      <p:ext uri="{BB962C8B-B14F-4D97-AF65-F5344CB8AC3E}">
        <p14:creationId xmlns:p14="http://schemas.microsoft.com/office/powerpoint/2010/main" val="2600629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2B46E6-E2C2-2985-BE18-60915AB9BF8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DBC384-37C6-EC3D-3834-541B43691787}"/>
              </a:ext>
            </a:extLst>
          </p:cNvPr>
          <p:cNvSpPr>
            <a:spLocks noGrp="1"/>
          </p:cNvSpPr>
          <p:nvPr>
            <p:ph type="sldNum" sz="quarter" idx="12"/>
          </p:nvPr>
        </p:nvSpPr>
        <p:spPr/>
        <p:txBody>
          <a:bodyPr/>
          <a:lstStyle/>
          <a:p>
            <a:fld id="{3C62597E-4CD3-419B-AB69-78E1C58BCB92}" type="slidenum">
              <a:rPr lang="en-US" smtClean="0"/>
              <a:t>6</a:t>
            </a:fld>
            <a:endParaRPr lang="en-US" dirty="0"/>
          </a:p>
        </p:txBody>
      </p:sp>
      <p:sp>
        <p:nvSpPr>
          <p:cNvPr id="4" name="TextBox 3">
            <a:extLst>
              <a:ext uri="{FF2B5EF4-FFF2-40B4-BE49-F238E27FC236}">
                <a16:creationId xmlns:a16="http://schemas.microsoft.com/office/drawing/2014/main" id="{B952AD52-6F71-AB57-01B0-13997CF2B526}"/>
              </a:ext>
            </a:extLst>
          </p:cNvPr>
          <p:cNvSpPr txBox="1"/>
          <p:nvPr/>
        </p:nvSpPr>
        <p:spPr>
          <a:xfrm>
            <a:off x="1408467" y="136526"/>
            <a:ext cx="9193927" cy="461665"/>
          </a:xfrm>
          <a:prstGeom prst="rect">
            <a:avLst/>
          </a:prstGeom>
          <a:noFill/>
        </p:spPr>
        <p:txBody>
          <a:bodyPr wrap="none" rtlCol="0">
            <a:spAutoFit/>
          </a:bodyPr>
          <a:lstStyle/>
          <a:p>
            <a:r>
              <a:rPr lang="en-US" sz="2400" b="1" dirty="0"/>
              <a:t>Volunteers: Building and Grounds / Parish and School Volunteers</a:t>
            </a:r>
          </a:p>
        </p:txBody>
      </p:sp>
      <p:sp>
        <p:nvSpPr>
          <p:cNvPr id="7" name="TextBox 6">
            <a:extLst>
              <a:ext uri="{FF2B5EF4-FFF2-40B4-BE49-F238E27FC236}">
                <a16:creationId xmlns:a16="http://schemas.microsoft.com/office/drawing/2014/main" id="{CF97E9FD-5FF9-1B36-3D29-3797F4C7D52A}"/>
              </a:ext>
            </a:extLst>
          </p:cNvPr>
          <p:cNvSpPr txBox="1"/>
          <p:nvPr/>
        </p:nvSpPr>
        <p:spPr>
          <a:xfrm>
            <a:off x="752474" y="719499"/>
            <a:ext cx="10744201" cy="6034729"/>
          </a:xfrm>
          <a:prstGeom prst="rect">
            <a:avLst/>
          </a:prstGeom>
          <a:noFill/>
        </p:spPr>
        <p:txBody>
          <a:bodyPr wrap="square" rtlCol="0">
            <a:spAutoFit/>
          </a:bodyPr>
          <a:lstStyle/>
          <a:p>
            <a:r>
              <a:rPr lang="en-US" sz="1801" dirty="0"/>
              <a:t>Volunteers are essential for many of our parishes, schools, and other church organizations to provide basic services that are counted on by our families. </a:t>
            </a:r>
          </a:p>
          <a:p>
            <a:endParaRPr lang="en-US" sz="1100" dirty="0"/>
          </a:p>
          <a:p>
            <a:r>
              <a:rPr lang="en-US" sz="1801" b="1" u="sng" dirty="0"/>
              <a:t>Reference - Parish and School Resource Manual</a:t>
            </a:r>
            <a:r>
              <a:rPr lang="en-US" sz="1801" dirty="0"/>
              <a:t>:</a:t>
            </a:r>
          </a:p>
          <a:p>
            <a:pPr marL="342904" indent="-342904">
              <a:buFont typeface="+mj-lt"/>
              <a:buAutoNum type="arabicPeriod"/>
            </a:pPr>
            <a:r>
              <a:rPr lang="en-US" sz="1801" dirty="0"/>
              <a:t>Section 306.5 Volunteer Accident Coverage (page 52).</a:t>
            </a:r>
          </a:p>
          <a:p>
            <a:pPr marL="342904" indent="-342904">
              <a:buFont typeface="+mj-lt"/>
              <a:buAutoNum type="arabicPeriod"/>
            </a:pPr>
            <a:endParaRPr lang="en-US" sz="800" dirty="0"/>
          </a:p>
          <a:p>
            <a:pPr marL="342904" indent="-342904">
              <a:buFont typeface="+mj-lt"/>
              <a:buAutoNum type="arabicPeriod"/>
            </a:pPr>
            <a:r>
              <a:rPr lang="en-US" sz="1801" dirty="0"/>
              <a:t>Section 804.3 Statement on the Use of Volunteers for Buildings and Grounds including acceptable/non-acceptable work, tools and protection equipment requirements (pages 122-123).</a:t>
            </a:r>
          </a:p>
          <a:p>
            <a:endParaRPr lang="en-US" sz="1100" dirty="0"/>
          </a:p>
          <a:p>
            <a:r>
              <a:rPr lang="en-US" sz="1801" b="1" u="sng" dirty="0"/>
              <a:t>Building and Grounds</a:t>
            </a:r>
            <a:r>
              <a:rPr lang="en-US" sz="1801" dirty="0"/>
              <a:t>: </a:t>
            </a:r>
          </a:p>
          <a:p>
            <a:endParaRPr lang="en-US" sz="400" dirty="0"/>
          </a:p>
          <a:p>
            <a:pPr marL="342904" indent="-342904">
              <a:buFont typeface="+mj-lt"/>
              <a:buAutoNum type="arabicPeriod"/>
            </a:pPr>
            <a:r>
              <a:rPr lang="en-US" sz="1801" dirty="0"/>
              <a:t>Includes services that would normally require someone to be certified, licensed, bonded and/or insured if required when hiring a contractor for such work. </a:t>
            </a:r>
          </a:p>
          <a:p>
            <a:pPr marL="342904" indent="-342904">
              <a:buFont typeface="+mj-lt"/>
              <a:buAutoNum type="arabicPeriod"/>
            </a:pPr>
            <a:endParaRPr lang="en-US" sz="800" dirty="0"/>
          </a:p>
          <a:p>
            <a:pPr marL="342904" indent="-342904">
              <a:buFont typeface="+mj-lt"/>
              <a:buAutoNum type="arabicPeriod"/>
            </a:pPr>
            <a:r>
              <a:rPr lang="en-US" sz="1801" dirty="0"/>
              <a:t>Volunteers should sign a Buildings and Grounds Volunteer Worker Agreement which acknowledges:</a:t>
            </a:r>
          </a:p>
          <a:p>
            <a:pPr marL="800110" lvl="1" indent="-342904">
              <a:buFont typeface="+mj-lt"/>
              <a:buAutoNum type="alphaLcParenR"/>
            </a:pPr>
            <a:r>
              <a:rPr lang="en-US" sz="1801" dirty="0"/>
              <a:t>Volunteer will engage in activities for which they have requisite knowledge.</a:t>
            </a:r>
          </a:p>
          <a:p>
            <a:pPr marL="800110" lvl="1" indent="-342904">
              <a:buFont typeface="+mj-lt"/>
              <a:buAutoNum type="alphaLcParenR"/>
            </a:pPr>
            <a:endParaRPr lang="en-US" sz="500" dirty="0"/>
          </a:p>
          <a:p>
            <a:pPr marL="800110" lvl="1" indent="-342904">
              <a:buFont typeface="+mj-lt"/>
              <a:buAutoNum type="alphaLcParenR"/>
            </a:pPr>
            <a:r>
              <a:rPr lang="en-US" sz="1801" dirty="0"/>
              <a:t>Volunteer is in good health.</a:t>
            </a:r>
          </a:p>
          <a:p>
            <a:pPr marL="800110" lvl="1" indent="-342904">
              <a:buFont typeface="+mj-lt"/>
              <a:buAutoNum type="alphaLcParenR"/>
            </a:pPr>
            <a:endParaRPr lang="en-US" sz="500" dirty="0"/>
          </a:p>
          <a:p>
            <a:pPr marL="800110" lvl="1" indent="-342904">
              <a:buFont typeface="+mj-lt"/>
              <a:buAutoNum type="alphaLcParenR"/>
            </a:pPr>
            <a:r>
              <a:rPr lang="en-US" sz="1801" dirty="0"/>
              <a:t>Volunteer understands they have no authority to represent the Parish/School/Diocese in dealing with any person/business/firm and will not attempt to act as the contracting agent.</a:t>
            </a:r>
          </a:p>
          <a:p>
            <a:pPr marL="800110" lvl="1" indent="-342904">
              <a:buFont typeface="+mj-lt"/>
              <a:buAutoNum type="alphaLcParenR"/>
            </a:pPr>
            <a:endParaRPr lang="en-US" sz="500" dirty="0"/>
          </a:p>
          <a:p>
            <a:pPr marL="800110" lvl="1" indent="-342904">
              <a:buFont typeface="+mj-lt"/>
              <a:buAutoNum type="alphaLcParenR"/>
            </a:pPr>
            <a:r>
              <a:rPr lang="en-US" sz="1801" dirty="0"/>
              <a:t>Volunteer is not entitled to any wages/reimbursements/ benefits from the volunteer work. </a:t>
            </a:r>
          </a:p>
          <a:p>
            <a:pPr marL="800110" lvl="1" indent="-342904">
              <a:buFont typeface="+mj-lt"/>
              <a:buAutoNum type="alphaLcParenR"/>
            </a:pPr>
            <a:endParaRPr lang="en-US" sz="500" dirty="0"/>
          </a:p>
          <a:p>
            <a:pPr marL="800110" lvl="1" indent="-342904">
              <a:buFont typeface="+mj-lt"/>
              <a:buAutoNum type="alphaLcParenR"/>
            </a:pPr>
            <a:r>
              <a:rPr lang="en-US" sz="1801" dirty="0"/>
              <a:t>Volunteer agrees to indemnify and hold harmless the parish/school and the Diocese for any claim, liability, or expense arising from any contractual liability incurred or alleged to have incurred.</a:t>
            </a:r>
          </a:p>
          <a:p>
            <a:pPr marL="800110" lvl="1" indent="-342904">
              <a:buFont typeface="+mj-lt"/>
              <a:buAutoNum type="alphaLcParenR"/>
            </a:pPr>
            <a:endParaRPr lang="en-US" sz="1801" dirty="0">
              <a:latin typeface="Baskerville Old Face" panose="02020602080505020303" pitchFamily="18" charset="0"/>
            </a:endParaRPr>
          </a:p>
        </p:txBody>
      </p:sp>
    </p:spTree>
    <p:extLst>
      <p:ext uri="{BB962C8B-B14F-4D97-AF65-F5344CB8AC3E}">
        <p14:creationId xmlns:p14="http://schemas.microsoft.com/office/powerpoint/2010/main" val="2120093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7" end="7"/>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
                                            <p:txEl>
                                              <p:pRg st="9" end="9"/>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7">
                                            <p:txEl>
                                              <p:pRg st="11" end="1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xEl>
                                              <p:pRg st="12" end="1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xEl>
                                              <p:pRg st="14" end="14"/>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xEl>
                                              <p:pRg st="16" end="16"/>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
                                            <p:txEl>
                                              <p:pRg st="18" end="1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7">
                                            <p:txEl>
                                              <p:pRg st="20" end="2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D572E-5B01-A3C0-651D-3AD907E214C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002EF49-6380-6836-9BBE-2E5FE6F1AD1B}"/>
              </a:ext>
            </a:extLst>
          </p:cNvPr>
          <p:cNvSpPr>
            <a:spLocks noGrp="1"/>
          </p:cNvSpPr>
          <p:nvPr>
            <p:ph type="sldNum" sz="quarter" idx="12"/>
          </p:nvPr>
        </p:nvSpPr>
        <p:spPr/>
        <p:txBody>
          <a:bodyPr/>
          <a:lstStyle/>
          <a:p>
            <a:fld id="{3C62597E-4CD3-419B-AB69-78E1C58BCB92}" type="slidenum">
              <a:rPr lang="en-US" smtClean="0"/>
              <a:t>7</a:t>
            </a:fld>
            <a:endParaRPr lang="en-US" dirty="0"/>
          </a:p>
        </p:txBody>
      </p:sp>
      <p:sp>
        <p:nvSpPr>
          <p:cNvPr id="4" name="TextBox 3">
            <a:extLst>
              <a:ext uri="{FF2B5EF4-FFF2-40B4-BE49-F238E27FC236}">
                <a16:creationId xmlns:a16="http://schemas.microsoft.com/office/drawing/2014/main" id="{84E3F720-0EBE-7154-E36B-396FCE08B907}"/>
              </a:ext>
            </a:extLst>
          </p:cNvPr>
          <p:cNvSpPr txBox="1"/>
          <p:nvPr/>
        </p:nvSpPr>
        <p:spPr>
          <a:xfrm>
            <a:off x="661906" y="20789"/>
            <a:ext cx="10859448" cy="461665"/>
          </a:xfrm>
          <a:prstGeom prst="rect">
            <a:avLst/>
          </a:prstGeom>
          <a:noFill/>
        </p:spPr>
        <p:txBody>
          <a:bodyPr wrap="none" rtlCol="0">
            <a:spAutoFit/>
          </a:bodyPr>
          <a:lstStyle/>
          <a:p>
            <a:r>
              <a:rPr lang="en-US" sz="2400" b="1" dirty="0"/>
              <a:t>Volunteers: Building and Grounds / Parish and School Volunteers (continued)</a:t>
            </a:r>
          </a:p>
        </p:txBody>
      </p:sp>
      <p:sp>
        <p:nvSpPr>
          <p:cNvPr id="5" name="TextBox 4">
            <a:extLst>
              <a:ext uri="{FF2B5EF4-FFF2-40B4-BE49-F238E27FC236}">
                <a16:creationId xmlns:a16="http://schemas.microsoft.com/office/drawing/2014/main" id="{763D038A-AAA5-5786-15FD-6089F0F56BC1}"/>
              </a:ext>
            </a:extLst>
          </p:cNvPr>
          <p:cNvSpPr txBox="1"/>
          <p:nvPr/>
        </p:nvSpPr>
        <p:spPr>
          <a:xfrm>
            <a:off x="752473" y="368984"/>
            <a:ext cx="10687051" cy="2463238"/>
          </a:xfrm>
          <a:prstGeom prst="rect">
            <a:avLst/>
          </a:prstGeom>
          <a:noFill/>
        </p:spPr>
        <p:txBody>
          <a:bodyPr wrap="square" rtlCol="0">
            <a:spAutoFit/>
          </a:bodyPr>
          <a:lstStyle/>
          <a:p>
            <a:pPr lvl="1"/>
            <a:endParaRPr lang="en-US" sz="1801" dirty="0">
              <a:latin typeface="Baskerville Old Face" panose="02020602080505020303" pitchFamily="18" charset="0"/>
            </a:endParaRPr>
          </a:p>
          <a:p>
            <a:pPr marL="800110" lvl="1" indent="-342904">
              <a:buFont typeface="+mj-lt"/>
              <a:buAutoNum type="alphaLcParenR" startAt="6"/>
            </a:pPr>
            <a:r>
              <a:rPr lang="en-US" sz="1801" dirty="0"/>
              <a:t>Volunteer agrees to indemnify and hold harmless the parish/school and the Diocese for any claim, liability, or expense arising from any contractual liability incurred or alleged to have incurred.</a:t>
            </a:r>
          </a:p>
          <a:p>
            <a:pPr marL="800110" lvl="1" indent="-342904">
              <a:buFont typeface="+mj-lt"/>
              <a:buAutoNum type="alphaLcParenR" startAt="6"/>
            </a:pPr>
            <a:endParaRPr lang="en-US" sz="500" dirty="0"/>
          </a:p>
          <a:p>
            <a:pPr marL="800110" lvl="1" indent="-342904">
              <a:buFont typeface="+mj-lt"/>
              <a:buAutoNum type="alphaLcParenR" startAt="6"/>
            </a:pPr>
            <a:r>
              <a:rPr lang="en-US" sz="1801" dirty="0"/>
              <a:t>Volunteer realizes that they could be injured in the performance of their volunteer duties and that they will need to first submit all medical claims too their own insurance provider before submitting any unpaid medical costs through Parish/School/Diocese Volunteer Accident policy.</a:t>
            </a:r>
          </a:p>
          <a:p>
            <a:pPr marL="800110" lvl="1" indent="-342904">
              <a:buFont typeface="+mj-lt"/>
              <a:buAutoNum type="alphaLcParenR" startAt="6"/>
            </a:pPr>
            <a:endParaRPr lang="en-US" sz="500" dirty="0"/>
          </a:p>
          <a:p>
            <a:pPr marL="800110" lvl="1" indent="-342904">
              <a:buFont typeface="+mj-lt"/>
              <a:buAutoNum type="alphaLcParenR" startAt="6"/>
            </a:pPr>
            <a:r>
              <a:rPr lang="en-US" sz="1801" dirty="0"/>
              <a:t>Any unpaid medical bills resulting from an accident after the above, volunteer agrees to be responsible for any remaining payments and releases Parish/School/Diocese.</a:t>
            </a:r>
          </a:p>
        </p:txBody>
      </p:sp>
    </p:spTree>
    <p:extLst>
      <p:ext uri="{BB962C8B-B14F-4D97-AF65-F5344CB8AC3E}">
        <p14:creationId xmlns:p14="http://schemas.microsoft.com/office/powerpoint/2010/main" val="4235105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2C549-3819-CCFC-122B-D8035C19941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5862AE0-0E8C-4CD7-9CA1-94D131BC5C46}"/>
              </a:ext>
            </a:extLst>
          </p:cNvPr>
          <p:cNvSpPr>
            <a:spLocks noGrp="1"/>
          </p:cNvSpPr>
          <p:nvPr>
            <p:ph type="sldNum" sz="quarter" idx="12"/>
          </p:nvPr>
        </p:nvSpPr>
        <p:spPr/>
        <p:txBody>
          <a:bodyPr/>
          <a:lstStyle/>
          <a:p>
            <a:fld id="{3C62597E-4CD3-419B-AB69-78E1C58BCB92}" type="slidenum">
              <a:rPr lang="en-US" smtClean="0"/>
              <a:t>8</a:t>
            </a:fld>
            <a:endParaRPr lang="en-US" dirty="0"/>
          </a:p>
        </p:txBody>
      </p:sp>
      <p:sp>
        <p:nvSpPr>
          <p:cNvPr id="4" name="TextBox 3">
            <a:extLst>
              <a:ext uri="{FF2B5EF4-FFF2-40B4-BE49-F238E27FC236}">
                <a16:creationId xmlns:a16="http://schemas.microsoft.com/office/drawing/2014/main" id="{996D564F-43FC-C2DA-2B7B-135FF70F61B4}"/>
              </a:ext>
            </a:extLst>
          </p:cNvPr>
          <p:cNvSpPr txBox="1"/>
          <p:nvPr/>
        </p:nvSpPr>
        <p:spPr>
          <a:xfrm>
            <a:off x="575707" y="136526"/>
            <a:ext cx="10859448" cy="461665"/>
          </a:xfrm>
          <a:prstGeom prst="rect">
            <a:avLst/>
          </a:prstGeom>
          <a:noFill/>
        </p:spPr>
        <p:txBody>
          <a:bodyPr wrap="none" rtlCol="0">
            <a:spAutoFit/>
          </a:bodyPr>
          <a:lstStyle/>
          <a:p>
            <a:r>
              <a:rPr lang="en-US" sz="2400" b="1" dirty="0"/>
              <a:t>Volunteers: Building and Grounds / Parish and School Volunteers (continued)</a:t>
            </a:r>
          </a:p>
        </p:txBody>
      </p:sp>
      <p:pic>
        <p:nvPicPr>
          <p:cNvPr id="7" name="Picture 6">
            <a:extLst>
              <a:ext uri="{FF2B5EF4-FFF2-40B4-BE49-F238E27FC236}">
                <a16:creationId xmlns:a16="http://schemas.microsoft.com/office/drawing/2014/main" id="{7E653CCD-B3F3-65A2-3ACA-CFFB6D230BA3}"/>
              </a:ext>
            </a:extLst>
          </p:cNvPr>
          <p:cNvPicPr>
            <a:picLocks noChangeAspect="1"/>
          </p:cNvPicPr>
          <p:nvPr/>
        </p:nvPicPr>
        <p:blipFill>
          <a:blip r:embed="rId3"/>
          <a:stretch>
            <a:fillRect/>
          </a:stretch>
        </p:blipFill>
        <p:spPr>
          <a:xfrm>
            <a:off x="2649972" y="598191"/>
            <a:ext cx="6710918" cy="6192101"/>
          </a:xfrm>
          <a:prstGeom prst="rect">
            <a:avLst/>
          </a:prstGeom>
        </p:spPr>
      </p:pic>
    </p:spTree>
    <p:extLst>
      <p:ext uri="{BB962C8B-B14F-4D97-AF65-F5344CB8AC3E}">
        <p14:creationId xmlns:p14="http://schemas.microsoft.com/office/powerpoint/2010/main" val="1470793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0E476-0177-58C3-2E6A-E4DA71169C9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0249476-976F-A5F4-3665-E2A39D17DF5C}"/>
              </a:ext>
            </a:extLst>
          </p:cNvPr>
          <p:cNvSpPr>
            <a:spLocks noGrp="1"/>
          </p:cNvSpPr>
          <p:nvPr>
            <p:ph type="sldNum" sz="quarter" idx="12"/>
          </p:nvPr>
        </p:nvSpPr>
        <p:spPr/>
        <p:txBody>
          <a:bodyPr/>
          <a:lstStyle/>
          <a:p>
            <a:fld id="{3C62597E-4CD3-419B-AB69-78E1C58BCB92}" type="slidenum">
              <a:rPr lang="en-US" smtClean="0"/>
              <a:t>9</a:t>
            </a:fld>
            <a:endParaRPr lang="en-US" dirty="0"/>
          </a:p>
        </p:txBody>
      </p:sp>
      <p:sp>
        <p:nvSpPr>
          <p:cNvPr id="4" name="TextBox 3">
            <a:extLst>
              <a:ext uri="{FF2B5EF4-FFF2-40B4-BE49-F238E27FC236}">
                <a16:creationId xmlns:a16="http://schemas.microsoft.com/office/drawing/2014/main" id="{2EF4EEBF-C518-A19C-8461-1A9CDFDA97D5}"/>
              </a:ext>
            </a:extLst>
          </p:cNvPr>
          <p:cNvSpPr txBox="1"/>
          <p:nvPr/>
        </p:nvSpPr>
        <p:spPr>
          <a:xfrm>
            <a:off x="580552" y="17115"/>
            <a:ext cx="10859448" cy="461665"/>
          </a:xfrm>
          <a:prstGeom prst="rect">
            <a:avLst/>
          </a:prstGeom>
          <a:noFill/>
        </p:spPr>
        <p:txBody>
          <a:bodyPr wrap="none" rtlCol="0">
            <a:spAutoFit/>
          </a:bodyPr>
          <a:lstStyle/>
          <a:p>
            <a:r>
              <a:rPr lang="en-US" sz="2400" b="1" dirty="0"/>
              <a:t>Volunteers: Building and Grounds / Parish and School Volunteers (continued)</a:t>
            </a:r>
          </a:p>
        </p:txBody>
      </p:sp>
      <p:sp>
        <p:nvSpPr>
          <p:cNvPr id="5" name="TextBox 4">
            <a:extLst>
              <a:ext uri="{FF2B5EF4-FFF2-40B4-BE49-F238E27FC236}">
                <a16:creationId xmlns:a16="http://schemas.microsoft.com/office/drawing/2014/main" id="{48BB9EAF-7DFE-CCA1-BACA-38408DA2C1F6}"/>
              </a:ext>
            </a:extLst>
          </p:cNvPr>
          <p:cNvSpPr txBox="1"/>
          <p:nvPr/>
        </p:nvSpPr>
        <p:spPr>
          <a:xfrm>
            <a:off x="666751" y="478780"/>
            <a:ext cx="10687050" cy="5878532"/>
          </a:xfrm>
          <a:prstGeom prst="rect">
            <a:avLst/>
          </a:prstGeom>
          <a:noFill/>
        </p:spPr>
        <p:txBody>
          <a:bodyPr wrap="square" rtlCol="0">
            <a:spAutoFit/>
          </a:bodyPr>
          <a:lstStyle/>
          <a:p>
            <a:r>
              <a:rPr lang="en-US" b="1" u="sng" dirty="0"/>
              <a:t>Acceptable vs. Non-Acceptable Work by age class</a:t>
            </a:r>
            <a:r>
              <a:rPr lang="en-US" dirty="0"/>
              <a:t>:</a:t>
            </a:r>
          </a:p>
          <a:p>
            <a:pPr marL="342900" indent="-342900">
              <a:buFont typeface="+mj-lt"/>
              <a:buAutoNum type="arabicPeriod"/>
            </a:pPr>
            <a:r>
              <a:rPr lang="en-US" dirty="0"/>
              <a:t>Ages 10-14 (with adult supervision):</a:t>
            </a:r>
          </a:p>
          <a:p>
            <a:pPr marL="800100" lvl="1" indent="-342900">
              <a:buFont typeface="+mj-lt"/>
              <a:buAutoNum type="alphaLcParenR"/>
            </a:pPr>
            <a:r>
              <a:rPr lang="en-US" dirty="0"/>
              <a:t>Acceptable work: Simple cleaning operations such as mopping and sweeping; light yard work; serving food at designated food distribution sites.</a:t>
            </a:r>
          </a:p>
          <a:p>
            <a:pPr marL="800100" lvl="1" indent="-342900">
              <a:buFont typeface="+mj-lt"/>
              <a:buAutoNum type="alphaLcParenR"/>
            </a:pPr>
            <a:endParaRPr lang="en-US" sz="500" dirty="0"/>
          </a:p>
          <a:p>
            <a:pPr marL="800100" lvl="1" indent="-342900">
              <a:buFont typeface="+mj-lt"/>
              <a:buAutoNum type="alphaLcParenR"/>
            </a:pPr>
            <a:r>
              <a:rPr lang="en-US" dirty="0"/>
              <a:t>Non-Acceptable work: use of ladders/scaffolding; handling toxic material; use of power saws or other woodworking machines; operation of snow blowers or lawn mowers; structural demolition; excavation work; operation of motor vehicles; no tree trimming; roofing operations.</a:t>
            </a:r>
          </a:p>
          <a:p>
            <a:pPr marL="342900" indent="-342900">
              <a:buFont typeface="+mj-lt"/>
              <a:buAutoNum type="arabicPeriod"/>
            </a:pPr>
            <a:endParaRPr lang="en-US" sz="800" dirty="0"/>
          </a:p>
          <a:p>
            <a:pPr marL="342900" indent="-342900">
              <a:buFont typeface="+mj-lt"/>
              <a:buAutoNum type="arabicPeriod"/>
            </a:pPr>
            <a:r>
              <a:rPr lang="en-US" dirty="0"/>
              <a:t>Ages 15-17 (with adult supervision):</a:t>
            </a:r>
          </a:p>
          <a:p>
            <a:pPr marL="800100" lvl="1" indent="-342900">
              <a:buFont typeface="+mj-lt"/>
              <a:buAutoNum type="alphaLcParenR"/>
            </a:pPr>
            <a:r>
              <a:rPr lang="en-US" dirty="0"/>
              <a:t>Acceptable work: same as 10-14 plus simple construction jobs such as drywall or laying floors, tiles, carpets.</a:t>
            </a:r>
          </a:p>
          <a:p>
            <a:pPr marL="800100" lvl="1" indent="-342900">
              <a:buFont typeface="+mj-lt"/>
              <a:buAutoNum type="alphaLcParenR"/>
            </a:pPr>
            <a:endParaRPr lang="en-US" sz="500" dirty="0"/>
          </a:p>
          <a:p>
            <a:pPr marL="800100" lvl="1" indent="-342900">
              <a:buFont typeface="+mj-lt"/>
              <a:buAutoNum type="alphaLcParenR"/>
            </a:pPr>
            <a:r>
              <a:rPr lang="en-US" dirty="0"/>
              <a:t>Non-Acceptable work: same as 10-14.</a:t>
            </a:r>
          </a:p>
          <a:p>
            <a:endParaRPr lang="en-US" b="1" u="sng" dirty="0"/>
          </a:p>
          <a:p>
            <a:r>
              <a:rPr lang="en-US" b="1" u="sng" dirty="0"/>
              <a:t>Acceptable vs. Non-Acceptable Work by age class</a:t>
            </a:r>
            <a:r>
              <a:rPr lang="en-US" dirty="0"/>
              <a:t>:</a:t>
            </a:r>
          </a:p>
          <a:p>
            <a:pPr marL="342900" indent="-342900">
              <a:buFont typeface="+mj-lt"/>
              <a:buAutoNum type="arabicPeriod"/>
            </a:pPr>
            <a:r>
              <a:rPr lang="en-US" dirty="0"/>
              <a:t>Ages 18-20:</a:t>
            </a:r>
          </a:p>
          <a:p>
            <a:pPr marL="800100" lvl="1" indent="-342900">
              <a:buFont typeface="+mj-lt"/>
              <a:buAutoNum type="alphaLcParenR"/>
            </a:pPr>
            <a:r>
              <a:rPr lang="en-US" dirty="0"/>
              <a:t>Acceptable work: Same as 15-17 plus more advanced demolition and construction projects.</a:t>
            </a:r>
          </a:p>
          <a:p>
            <a:pPr marL="800100" lvl="1" indent="-342900">
              <a:buFont typeface="+mj-lt"/>
              <a:buAutoNum type="alphaLcParenR"/>
            </a:pPr>
            <a:endParaRPr lang="en-US" sz="500" dirty="0"/>
          </a:p>
          <a:p>
            <a:pPr marL="800100" lvl="1" indent="-342900">
              <a:buFont typeface="+mj-lt"/>
              <a:buAutoNum type="alphaLcParenR"/>
            </a:pPr>
            <a:r>
              <a:rPr lang="en-US" dirty="0"/>
              <a:t>Non-Acceptable work: use of ladders/scaffolding over 12 feet; handling toxic material; use of power saws or other woodworking machines unless properly trained; operation of snow blowers or lawn mowers unless properly trained; structural demolition; tree climbing to trim branches; roofing operations; hot work (torches, welding, grinding).</a:t>
            </a:r>
          </a:p>
          <a:p>
            <a:pPr marL="342900" indent="-342900">
              <a:buFont typeface="+mj-lt"/>
              <a:buAutoNum type="arabicPeriod"/>
            </a:pPr>
            <a:endParaRPr lang="en-US" sz="1100" dirty="0"/>
          </a:p>
        </p:txBody>
      </p:sp>
    </p:spTree>
    <p:extLst>
      <p:ext uri="{BB962C8B-B14F-4D97-AF65-F5344CB8AC3E}">
        <p14:creationId xmlns:p14="http://schemas.microsoft.com/office/powerpoint/2010/main" val="40008463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2" end="12"/>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6EE84-8C24-78F5-1B0D-24C5044FF6E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5986211-8D8C-B226-2B86-7E979D9F56CF}"/>
              </a:ext>
            </a:extLst>
          </p:cNvPr>
          <p:cNvSpPr>
            <a:spLocks noGrp="1"/>
          </p:cNvSpPr>
          <p:nvPr>
            <p:ph type="sldNum" sz="quarter" idx="12"/>
          </p:nvPr>
        </p:nvSpPr>
        <p:spPr/>
        <p:txBody>
          <a:bodyPr/>
          <a:lstStyle/>
          <a:p>
            <a:fld id="{3C62597E-4CD3-419B-AB69-78E1C58BCB92}" type="slidenum">
              <a:rPr lang="en-US" smtClean="0"/>
              <a:t>10</a:t>
            </a:fld>
            <a:endParaRPr lang="en-US" dirty="0"/>
          </a:p>
        </p:txBody>
      </p:sp>
      <p:sp>
        <p:nvSpPr>
          <p:cNvPr id="4" name="TextBox 3">
            <a:extLst>
              <a:ext uri="{FF2B5EF4-FFF2-40B4-BE49-F238E27FC236}">
                <a16:creationId xmlns:a16="http://schemas.microsoft.com/office/drawing/2014/main" id="{9C3927AB-A06F-3F2D-2434-4331426E8188}"/>
              </a:ext>
            </a:extLst>
          </p:cNvPr>
          <p:cNvSpPr txBox="1"/>
          <p:nvPr/>
        </p:nvSpPr>
        <p:spPr>
          <a:xfrm>
            <a:off x="580552" y="17115"/>
            <a:ext cx="10859448" cy="461665"/>
          </a:xfrm>
          <a:prstGeom prst="rect">
            <a:avLst/>
          </a:prstGeom>
          <a:noFill/>
        </p:spPr>
        <p:txBody>
          <a:bodyPr wrap="none" rtlCol="0">
            <a:spAutoFit/>
          </a:bodyPr>
          <a:lstStyle/>
          <a:p>
            <a:r>
              <a:rPr lang="en-US" sz="2400" b="1" dirty="0"/>
              <a:t>Volunteers: Building and Grounds / Parish and School Volunteers (continued)</a:t>
            </a:r>
          </a:p>
        </p:txBody>
      </p:sp>
      <p:sp>
        <p:nvSpPr>
          <p:cNvPr id="5" name="TextBox 4">
            <a:extLst>
              <a:ext uri="{FF2B5EF4-FFF2-40B4-BE49-F238E27FC236}">
                <a16:creationId xmlns:a16="http://schemas.microsoft.com/office/drawing/2014/main" id="{0BB08CF0-FF83-4500-5261-45727E2633B1}"/>
              </a:ext>
            </a:extLst>
          </p:cNvPr>
          <p:cNvSpPr txBox="1"/>
          <p:nvPr/>
        </p:nvSpPr>
        <p:spPr>
          <a:xfrm>
            <a:off x="752474" y="574030"/>
            <a:ext cx="10687050" cy="2108269"/>
          </a:xfrm>
          <a:prstGeom prst="rect">
            <a:avLst/>
          </a:prstGeom>
          <a:noFill/>
        </p:spPr>
        <p:txBody>
          <a:bodyPr wrap="square" rtlCol="0">
            <a:spAutoFit/>
          </a:bodyPr>
          <a:lstStyle/>
          <a:p>
            <a:r>
              <a:rPr lang="en-US" b="1" u="sng" dirty="0"/>
              <a:t>Acceptable vs. Non-Acceptable Work by age class</a:t>
            </a:r>
            <a:r>
              <a:rPr lang="en-US" dirty="0"/>
              <a:t>:</a:t>
            </a:r>
            <a:endParaRPr lang="en-US" sz="1100" dirty="0"/>
          </a:p>
          <a:p>
            <a:pPr marL="342900" indent="-342900">
              <a:buFont typeface="+mj-lt"/>
              <a:buAutoNum type="arabicPeriod"/>
            </a:pPr>
            <a:r>
              <a:rPr lang="en-US" dirty="0"/>
              <a:t>Ages 21 and older:</a:t>
            </a:r>
          </a:p>
          <a:p>
            <a:pPr marL="800100" lvl="1" indent="-342900">
              <a:buFont typeface="+mj-lt"/>
              <a:buAutoNum type="alphaLcParenR"/>
            </a:pPr>
            <a:r>
              <a:rPr lang="en-US" dirty="0"/>
              <a:t>Acceptable work: all jobs typically expected of volunteer workers and appropriate to their skillset.</a:t>
            </a:r>
          </a:p>
          <a:p>
            <a:pPr marL="800100" lvl="1" indent="-342900">
              <a:buFont typeface="+mj-lt"/>
              <a:buAutoNum type="alphaLcParenR"/>
            </a:pPr>
            <a:endParaRPr lang="en-US" sz="500" dirty="0"/>
          </a:p>
          <a:p>
            <a:pPr marL="800100" lvl="1" indent="-342900">
              <a:buFont typeface="+mj-lt"/>
              <a:buAutoNum type="alphaLcParenR"/>
            </a:pPr>
            <a:r>
              <a:rPr lang="en-US" dirty="0"/>
              <a:t>Non-Acceptable work: use of ladders/scaffolding over 12 feet unless properly trained; use of power saws or other woodworking machines unless properly trained; operation of snow blowers or lawn mowers unless properly trained; structural demolition; tree climbing to trim branches; roofing operations; hot work (torches, welding, grinding).</a:t>
            </a:r>
          </a:p>
        </p:txBody>
      </p:sp>
      <p:sp>
        <p:nvSpPr>
          <p:cNvPr id="6" name="TextBox 5">
            <a:extLst>
              <a:ext uri="{FF2B5EF4-FFF2-40B4-BE49-F238E27FC236}">
                <a16:creationId xmlns:a16="http://schemas.microsoft.com/office/drawing/2014/main" id="{5A1F6A5B-C8BC-FE09-F395-98836A46F4C6}"/>
              </a:ext>
            </a:extLst>
          </p:cNvPr>
          <p:cNvSpPr txBox="1"/>
          <p:nvPr/>
        </p:nvSpPr>
        <p:spPr>
          <a:xfrm>
            <a:off x="580552" y="3134330"/>
            <a:ext cx="11052303" cy="923330"/>
          </a:xfrm>
          <a:prstGeom prst="rect">
            <a:avLst/>
          </a:prstGeom>
          <a:noFill/>
        </p:spPr>
        <p:txBody>
          <a:bodyPr wrap="square" rtlCol="0">
            <a:spAutoFit/>
          </a:bodyPr>
          <a:lstStyle/>
          <a:p>
            <a:r>
              <a:rPr lang="en-US" b="1" u="sng" dirty="0"/>
              <a:t>Volunteer Accident Coverage</a:t>
            </a:r>
            <a:r>
              <a:rPr lang="en-US" dirty="0"/>
              <a:t>: Coverage is available for all volunteers should they be hurt while performing requested duties for a Parish/School. This coverage provided is “excess” coverage which means the volunteer’s own insurance would be primary.</a:t>
            </a:r>
          </a:p>
        </p:txBody>
      </p:sp>
    </p:spTree>
    <p:extLst>
      <p:ext uri="{BB962C8B-B14F-4D97-AF65-F5344CB8AC3E}">
        <p14:creationId xmlns:p14="http://schemas.microsoft.com/office/powerpoint/2010/main" val="226344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CCE9DC-7A69-6688-1E8A-8DED0EE90E0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07F7E73-6024-C6BC-5479-9346309990B7}"/>
              </a:ext>
            </a:extLst>
          </p:cNvPr>
          <p:cNvSpPr>
            <a:spLocks noGrp="1"/>
          </p:cNvSpPr>
          <p:nvPr>
            <p:ph type="sldNum" sz="quarter" idx="12"/>
          </p:nvPr>
        </p:nvSpPr>
        <p:spPr/>
        <p:txBody>
          <a:bodyPr/>
          <a:lstStyle/>
          <a:p>
            <a:fld id="{3C62597E-4CD3-419B-AB69-78E1C58BCB92}" type="slidenum">
              <a:rPr lang="en-US" smtClean="0"/>
              <a:t>11</a:t>
            </a:fld>
            <a:endParaRPr lang="en-US" dirty="0"/>
          </a:p>
        </p:txBody>
      </p:sp>
      <p:sp>
        <p:nvSpPr>
          <p:cNvPr id="4" name="TextBox 3">
            <a:extLst>
              <a:ext uri="{FF2B5EF4-FFF2-40B4-BE49-F238E27FC236}">
                <a16:creationId xmlns:a16="http://schemas.microsoft.com/office/drawing/2014/main" id="{BA30C50B-9E87-D2A8-C47B-8C38EE103F5E}"/>
              </a:ext>
            </a:extLst>
          </p:cNvPr>
          <p:cNvSpPr txBox="1"/>
          <p:nvPr/>
        </p:nvSpPr>
        <p:spPr>
          <a:xfrm>
            <a:off x="575707" y="16088"/>
            <a:ext cx="10859448" cy="461665"/>
          </a:xfrm>
          <a:prstGeom prst="rect">
            <a:avLst/>
          </a:prstGeom>
          <a:noFill/>
        </p:spPr>
        <p:txBody>
          <a:bodyPr wrap="none" rtlCol="0">
            <a:spAutoFit/>
          </a:bodyPr>
          <a:lstStyle/>
          <a:p>
            <a:r>
              <a:rPr lang="en-US" sz="2400" b="1" dirty="0"/>
              <a:t>Volunteers: Building and Grounds / Parish and School Volunteers (continued)</a:t>
            </a:r>
          </a:p>
        </p:txBody>
      </p:sp>
      <p:pic>
        <p:nvPicPr>
          <p:cNvPr id="9" name="Picture 8">
            <a:extLst>
              <a:ext uri="{FF2B5EF4-FFF2-40B4-BE49-F238E27FC236}">
                <a16:creationId xmlns:a16="http://schemas.microsoft.com/office/drawing/2014/main" id="{211C46D2-1EAF-83FA-B2C0-12806994CDB1}"/>
              </a:ext>
            </a:extLst>
          </p:cNvPr>
          <p:cNvPicPr>
            <a:picLocks noChangeAspect="1"/>
          </p:cNvPicPr>
          <p:nvPr/>
        </p:nvPicPr>
        <p:blipFill>
          <a:blip r:embed="rId3"/>
          <a:stretch>
            <a:fillRect/>
          </a:stretch>
        </p:blipFill>
        <p:spPr>
          <a:xfrm>
            <a:off x="2657352" y="477751"/>
            <a:ext cx="6696157" cy="6380249"/>
          </a:xfrm>
          <a:prstGeom prst="rect">
            <a:avLst/>
          </a:prstGeom>
        </p:spPr>
      </p:pic>
    </p:spTree>
    <p:extLst>
      <p:ext uri="{BB962C8B-B14F-4D97-AF65-F5344CB8AC3E}">
        <p14:creationId xmlns:p14="http://schemas.microsoft.com/office/powerpoint/2010/main" val="2929470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F5B3B-5F16-DDAC-BEC3-FD093E374AC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3D26381-8CAC-0B34-FC8F-4C7F5C8DD7A4}"/>
              </a:ext>
            </a:extLst>
          </p:cNvPr>
          <p:cNvSpPr>
            <a:spLocks noGrp="1"/>
          </p:cNvSpPr>
          <p:nvPr>
            <p:ph type="sldNum" sz="quarter" idx="12"/>
          </p:nvPr>
        </p:nvSpPr>
        <p:spPr/>
        <p:txBody>
          <a:bodyPr/>
          <a:lstStyle/>
          <a:p>
            <a:fld id="{3C62597E-4CD3-419B-AB69-78E1C58BCB92}" type="slidenum">
              <a:rPr lang="en-US" smtClean="0"/>
              <a:t>12</a:t>
            </a:fld>
            <a:endParaRPr lang="en-US" dirty="0"/>
          </a:p>
        </p:txBody>
      </p:sp>
      <p:sp>
        <p:nvSpPr>
          <p:cNvPr id="4" name="TextBox 3">
            <a:extLst>
              <a:ext uri="{FF2B5EF4-FFF2-40B4-BE49-F238E27FC236}">
                <a16:creationId xmlns:a16="http://schemas.microsoft.com/office/drawing/2014/main" id="{881D1E71-C2E0-8719-11C7-766E2F8CEAA9}"/>
              </a:ext>
            </a:extLst>
          </p:cNvPr>
          <p:cNvSpPr txBox="1"/>
          <p:nvPr/>
        </p:nvSpPr>
        <p:spPr>
          <a:xfrm>
            <a:off x="575707" y="26868"/>
            <a:ext cx="10859448" cy="461665"/>
          </a:xfrm>
          <a:prstGeom prst="rect">
            <a:avLst/>
          </a:prstGeom>
          <a:noFill/>
        </p:spPr>
        <p:txBody>
          <a:bodyPr wrap="none" rtlCol="0">
            <a:spAutoFit/>
          </a:bodyPr>
          <a:lstStyle/>
          <a:p>
            <a:r>
              <a:rPr lang="en-US" sz="2400" b="1" dirty="0"/>
              <a:t>Volunteers: Building and Grounds / Parish and School Volunteers (continued)</a:t>
            </a:r>
          </a:p>
        </p:txBody>
      </p:sp>
      <p:pic>
        <p:nvPicPr>
          <p:cNvPr id="5" name="Picture 4">
            <a:extLst>
              <a:ext uri="{FF2B5EF4-FFF2-40B4-BE49-F238E27FC236}">
                <a16:creationId xmlns:a16="http://schemas.microsoft.com/office/drawing/2014/main" id="{ECAC3B0D-73DD-153F-FFA4-C26991B3B7DE}"/>
              </a:ext>
            </a:extLst>
          </p:cNvPr>
          <p:cNvPicPr>
            <a:picLocks noChangeAspect="1"/>
          </p:cNvPicPr>
          <p:nvPr/>
        </p:nvPicPr>
        <p:blipFill>
          <a:blip r:embed="rId3"/>
          <a:stretch>
            <a:fillRect/>
          </a:stretch>
        </p:blipFill>
        <p:spPr>
          <a:xfrm>
            <a:off x="2873809" y="488533"/>
            <a:ext cx="6263244" cy="6369467"/>
          </a:xfrm>
          <a:prstGeom prst="rect">
            <a:avLst/>
          </a:prstGeom>
        </p:spPr>
      </p:pic>
    </p:spTree>
    <p:extLst>
      <p:ext uri="{BB962C8B-B14F-4D97-AF65-F5344CB8AC3E}">
        <p14:creationId xmlns:p14="http://schemas.microsoft.com/office/powerpoint/2010/main" val="211611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3CD79B-10AC-6443-34BE-61285426D1A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40E499D-2A4C-916A-CEA4-962EB247778E}"/>
              </a:ext>
            </a:extLst>
          </p:cNvPr>
          <p:cNvSpPr>
            <a:spLocks noGrp="1"/>
          </p:cNvSpPr>
          <p:nvPr>
            <p:ph type="sldNum" sz="quarter" idx="12"/>
          </p:nvPr>
        </p:nvSpPr>
        <p:spPr/>
        <p:txBody>
          <a:bodyPr/>
          <a:lstStyle/>
          <a:p>
            <a:fld id="{3C62597E-4CD3-419B-AB69-78E1C58BCB92}" type="slidenum">
              <a:rPr lang="en-US" smtClean="0"/>
              <a:t>13</a:t>
            </a:fld>
            <a:endParaRPr lang="en-US" dirty="0"/>
          </a:p>
        </p:txBody>
      </p:sp>
      <p:sp>
        <p:nvSpPr>
          <p:cNvPr id="4" name="TextBox 3">
            <a:extLst>
              <a:ext uri="{FF2B5EF4-FFF2-40B4-BE49-F238E27FC236}">
                <a16:creationId xmlns:a16="http://schemas.microsoft.com/office/drawing/2014/main" id="{76424C11-7BC1-4845-8194-54F3C8814847}"/>
              </a:ext>
            </a:extLst>
          </p:cNvPr>
          <p:cNvSpPr txBox="1"/>
          <p:nvPr/>
        </p:nvSpPr>
        <p:spPr>
          <a:xfrm>
            <a:off x="575707" y="0"/>
            <a:ext cx="10859448" cy="461665"/>
          </a:xfrm>
          <a:prstGeom prst="rect">
            <a:avLst/>
          </a:prstGeom>
          <a:noFill/>
        </p:spPr>
        <p:txBody>
          <a:bodyPr wrap="none" rtlCol="0">
            <a:spAutoFit/>
          </a:bodyPr>
          <a:lstStyle/>
          <a:p>
            <a:r>
              <a:rPr lang="en-US" sz="2400" b="1" dirty="0"/>
              <a:t>Volunteers: Building and Grounds / Parish and School Volunteers (continued)</a:t>
            </a:r>
          </a:p>
        </p:txBody>
      </p:sp>
      <p:pic>
        <p:nvPicPr>
          <p:cNvPr id="8" name="Picture 7">
            <a:extLst>
              <a:ext uri="{FF2B5EF4-FFF2-40B4-BE49-F238E27FC236}">
                <a16:creationId xmlns:a16="http://schemas.microsoft.com/office/drawing/2014/main" id="{61C6E6B0-C2B9-C376-B3D7-A23F36DCF7F2}"/>
              </a:ext>
            </a:extLst>
          </p:cNvPr>
          <p:cNvPicPr>
            <a:picLocks noChangeAspect="1"/>
          </p:cNvPicPr>
          <p:nvPr/>
        </p:nvPicPr>
        <p:blipFill>
          <a:blip r:embed="rId3"/>
          <a:stretch>
            <a:fillRect/>
          </a:stretch>
        </p:blipFill>
        <p:spPr>
          <a:xfrm>
            <a:off x="2838370" y="466345"/>
            <a:ext cx="6334122" cy="6391655"/>
          </a:xfrm>
          <a:prstGeom prst="rect">
            <a:avLst/>
          </a:prstGeom>
        </p:spPr>
      </p:pic>
    </p:spTree>
    <p:extLst>
      <p:ext uri="{BB962C8B-B14F-4D97-AF65-F5344CB8AC3E}">
        <p14:creationId xmlns:p14="http://schemas.microsoft.com/office/powerpoint/2010/main" val="276295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40FE70-5B17-7EBE-8792-CEF30BB6F51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4407CAD-C268-289A-F202-A41A5999E7EA}"/>
              </a:ext>
            </a:extLst>
          </p:cNvPr>
          <p:cNvSpPr>
            <a:spLocks noGrp="1"/>
          </p:cNvSpPr>
          <p:nvPr>
            <p:ph type="sldNum" sz="quarter" idx="12"/>
          </p:nvPr>
        </p:nvSpPr>
        <p:spPr>
          <a:xfrm>
            <a:off x="8610601" y="6356352"/>
            <a:ext cx="2743200" cy="365125"/>
          </a:xfrm>
        </p:spPr>
        <p:txBody>
          <a:bodyPr/>
          <a:lstStyle/>
          <a:p>
            <a:fld id="{3C62597E-4CD3-419B-AB69-78E1C58BCB92}" type="slidenum">
              <a:rPr lang="en-US" smtClean="0"/>
              <a:pPr/>
              <a:t>14</a:t>
            </a:fld>
            <a:endParaRPr lang="en-US" dirty="0"/>
          </a:p>
        </p:txBody>
      </p:sp>
      <p:sp>
        <p:nvSpPr>
          <p:cNvPr id="4" name="TextBox 3">
            <a:extLst>
              <a:ext uri="{FF2B5EF4-FFF2-40B4-BE49-F238E27FC236}">
                <a16:creationId xmlns:a16="http://schemas.microsoft.com/office/drawing/2014/main" id="{EB2239FC-85AC-C403-B042-E07004FD700B}"/>
              </a:ext>
            </a:extLst>
          </p:cNvPr>
          <p:cNvSpPr txBox="1"/>
          <p:nvPr/>
        </p:nvSpPr>
        <p:spPr>
          <a:xfrm>
            <a:off x="575707" y="43299"/>
            <a:ext cx="10859448" cy="461665"/>
          </a:xfrm>
          <a:prstGeom prst="rect">
            <a:avLst/>
          </a:prstGeom>
          <a:noFill/>
        </p:spPr>
        <p:txBody>
          <a:bodyPr wrap="none" rtlCol="0">
            <a:spAutoFit/>
          </a:bodyPr>
          <a:lstStyle/>
          <a:p>
            <a:r>
              <a:rPr lang="en-US" sz="2400" b="1" dirty="0"/>
              <a:t>Volunteers: Building and Grounds / Parish and School Volunteers (continued)</a:t>
            </a:r>
          </a:p>
        </p:txBody>
      </p:sp>
      <p:sp>
        <p:nvSpPr>
          <p:cNvPr id="5" name="TextBox 4">
            <a:extLst>
              <a:ext uri="{FF2B5EF4-FFF2-40B4-BE49-F238E27FC236}">
                <a16:creationId xmlns:a16="http://schemas.microsoft.com/office/drawing/2014/main" id="{9DC028EB-3ABE-B25B-350D-5D285CDE7593}"/>
              </a:ext>
            </a:extLst>
          </p:cNvPr>
          <p:cNvSpPr txBox="1"/>
          <p:nvPr/>
        </p:nvSpPr>
        <p:spPr>
          <a:xfrm>
            <a:off x="722249" y="543203"/>
            <a:ext cx="10747502" cy="5295809"/>
          </a:xfrm>
          <a:prstGeom prst="rect">
            <a:avLst/>
          </a:prstGeom>
          <a:noFill/>
        </p:spPr>
        <p:txBody>
          <a:bodyPr wrap="square" rtlCol="0">
            <a:spAutoFit/>
          </a:bodyPr>
          <a:lstStyle/>
          <a:p>
            <a:r>
              <a:rPr lang="en-US" sz="1801" b="1" u="sng" dirty="0"/>
              <a:t>Volunteers in Schools – Legal and Safety Requirements</a:t>
            </a:r>
            <a:r>
              <a:rPr lang="en-US" sz="1801" dirty="0"/>
              <a:t>:</a:t>
            </a:r>
          </a:p>
          <a:p>
            <a:pPr marL="342904" indent="-342904">
              <a:buFont typeface="+mj-lt"/>
              <a:buAutoNum type="arabicPeriod"/>
            </a:pPr>
            <a:r>
              <a:rPr lang="en-US" sz="1801" dirty="0"/>
              <a:t>Child Protection and Screening:</a:t>
            </a:r>
          </a:p>
          <a:p>
            <a:pPr marL="800110" lvl="1" indent="-342904">
              <a:buFont typeface="+mj-lt"/>
              <a:buAutoNum type="alphaLcParenR"/>
            </a:pPr>
            <a:r>
              <a:rPr lang="en-US" sz="1801" dirty="0"/>
              <a:t>Complete all required Diocesan Safe Environment Training and Screenings.</a:t>
            </a:r>
          </a:p>
          <a:p>
            <a:pPr marL="800110" lvl="1" indent="-342904">
              <a:buFont typeface="+mj-lt"/>
              <a:buAutoNum type="alphaLcParenR"/>
            </a:pPr>
            <a:endParaRPr lang="en-US" sz="500" dirty="0"/>
          </a:p>
          <a:p>
            <a:pPr marL="800110" lvl="1" indent="-342904">
              <a:buFont typeface="+mj-lt"/>
              <a:buAutoNum type="alphaLcParenR"/>
            </a:pPr>
            <a:r>
              <a:rPr lang="en-US" sz="1801" dirty="0"/>
              <a:t>Background checks must be completed every five years per VIRTUS requirements.</a:t>
            </a:r>
          </a:p>
          <a:p>
            <a:pPr marL="800110" lvl="1" indent="-342904">
              <a:buFont typeface="+mj-lt"/>
              <a:buAutoNum type="alphaLcParenR"/>
            </a:pPr>
            <a:endParaRPr lang="en-US" sz="500" dirty="0"/>
          </a:p>
          <a:p>
            <a:pPr marL="800110" lvl="1" indent="-342904">
              <a:buFont typeface="+mj-lt"/>
              <a:buAutoNum type="alphaLcParenR"/>
            </a:pPr>
            <a:r>
              <a:rPr lang="en-US" sz="1801" dirty="0"/>
              <a:t>All must be complete and approved before any contact with students.</a:t>
            </a:r>
          </a:p>
          <a:p>
            <a:pPr marL="800110" lvl="1" indent="-342904">
              <a:buFont typeface="+mj-lt"/>
              <a:buAutoNum type="alphaLcParenR"/>
            </a:pPr>
            <a:endParaRPr lang="en-US" sz="500" dirty="0"/>
          </a:p>
          <a:p>
            <a:pPr marL="800110" lvl="1" indent="-342904">
              <a:buFont typeface="+mj-lt"/>
              <a:buAutoNum type="alphaLcParenR"/>
            </a:pPr>
            <a:endParaRPr lang="en-US" sz="500" dirty="0"/>
          </a:p>
          <a:p>
            <a:pPr marL="342904" indent="-342904">
              <a:buFont typeface="+mj-lt"/>
              <a:buAutoNum type="arabicPeriod"/>
            </a:pPr>
            <a:r>
              <a:rPr lang="en-US" sz="1801" dirty="0"/>
              <a:t>Mandatory reporting training if direct contact with students; Iowa mandatory child abuse reporting requirements; school code of conduct.</a:t>
            </a:r>
          </a:p>
          <a:p>
            <a:pPr marL="342904" indent="-342904">
              <a:buFont typeface="+mj-lt"/>
              <a:buAutoNum type="arabicPeriod"/>
            </a:pPr>
            <a:endParaRPr lang="en-US" sz="500" dirty="0"/>
          </a:p>
          <a:p>
            <a:pPr marL="342904" indent="-342904">
              <a:buFont typeface="+mj-lt"/>
              <a:buAutoNum type="arabicPeriod"/>
            </a:pPr>
            <a:r>
              <a:rPr lang="en-US" sz="1801" dirty="0"/>
              <a:t>Student Safety &amp; Supervision: Volunteers such as mentors interactions occur in open visible areas of the school; within sight of staff or other students; prohibits one-on-one meetings behind closed doors.</a:t>
            </a:r>
          </a:p>
          <a:p>
            <a:pPr marL="342904" indent="-342904">
              <a:buFont typeface="+mj-lt"/>
              <a:buAutoNum type="arabicPeriod"/>
            </a:pPr>
            <a:endParaRPr lang="en-US" sz="500" dirty="0"/>
          </a:p>
          <a:p>
            <a:pPr marL="342904" indent="-342904">
              <a:buFont typeface="+mj-lt"/>
              <a:buAutoNum type="arabicPeriod"/>
            </a:pPr>
            <a:r>
              <a:rPr lang="en-US" sz="1801" dirty="0"/>
              <a:t>Volunteer Status: clearly defined as being unpaid and not employment relationship.</a:t>
            </a:r>
          </a:p>
          <a:p>
            <a:pPr marL="342904" indent="-342904">
              <a:buFont typeface="+mj-lt"/>
              <a:buAutoNum type="arabicPeriod"/>
            </a:pPr>
            <a:endParaRPr lang="en-US" sz="500" dirty="0"/>
          </a:p>
          <a:p>
            <a:pPr marL="342904" indent="-342904">
              <a:buFont typeface="+mj-lt"/>
              <a:buAutoNum type="arabicPeriod"/>
            </a:pPr>
            <a:r>
              <a:rPr lang="en-US" sz="1801" dirty="0"/>
              <a:t>Volunteer Agreement: Mentor signs a Volunteer agreement acknowledging all these items.</a:t>
            </a:r>
          </a:p>
          <a:p>
            <a:pPr marL="342904" indent="-342904">
              <a:buFont typeface="+mj-lt"/>
              <a:buAutoNum type="arabicPeriod"/>
            </a:pPr>
            <a:endParaRPr lang="en-US" sz="500" dirty="0"/>
          </a:p>
          <a:p>
            <a:pPr marL="342904" indent="-342904">
              <a:buFont typeface="+mj-lt"/>
              <a:buAutoNum type="arabicPeriod"/>
            </a:pPr>
            <a:r>
              <a:rPr lang="en-US" sz="1801" dirty="0"/>
              <a:t>Mission &amp; Conduct Expectations:</a:t>
            </a:r>
          </a:p>
          <a:p>
            <a:pPr marL="800110" lvl="1" indent="-342904">
              <a:buFont typeface="+mj-lt"/>
              <a:buAutoNum type="alphaLcParenR"/>
            </a:pPr>
            <a:r>
              <a:rPr lang="en-US" sz="1801" dirty="0"/>
              <a:t>Support the Catholic mission and values of the school.</a:t>
            </a:r>
          </a:p>
          <a:p>
            <a:pPr marL="800110" lvl="1" indent="-342904">
              <a:buFont typeface="+mj-lt"/>
              <a:buAutoNum type="alphaLcParenR"/>
            </a:pPr>
            <a:endParaRPr lang="en-US" sz="500" dirty="0"/>
          </a:p>
          <a:p>
            <a:pPr marL="800110" lvl="1" indent="-342904">
              <a:buFont typeface="+mj-lt"/>
              <a:buAutoNum type="alphaLcParenR"/>
            </a:pPr>
            <a:r>
              <a:rPr lang="en-US" sz="1801" dirty="0"/>
              <a:t>Model Christian leadership, integrity, and appropriate boundaries.</a:t>
            </a:r>
          </a:p>
          <a:p>
            <a:pPr marL="800110" lvl="1" indent="-342904">
              <a:buFont typeface="+mj-lt"/>
              <a:buAutoNum type="alphaLcParenR"/>
            </a:pPr>
            <a:endParaRPr lang="en-US" sz="500" dirty="0"/>
          </a:p>
          <a:p>
            <a:pPr marL="800110" lvl="1" indent="-342904">
              <a:buFont typeface="+mj-lt"/>
              <a:buAutoNum type="alphaLcParenR"/>
            </a:pPr>
            <a:r>
              <a:rPr lang="en-US" sz="1801" dirty="0"/>
              <a:t>Follow all Diocesan and school policies.</a:t>
            </a:r>
          </a:p>
          <a:p>
            <a:pPr marL="800110" lvl="1" indent="-342904">
              <a:buFont typeface="+mj-lt"/>
              <a:buAutoNum type="alphaLcParenR"/>
            </a:pPr>
            <a:endParaRPr lang="en-US" sz="500" dirty="0"/>
          </a:p>
        </p:txBody>
      </p:sp>
    </p:spTree>
    <p:extLst>
      <p:ext uri="{BB962C8B-B14F-4D97-AF65-F5344CB8AC3E}">
        <p14:creationId xmlns:p14="http://schemas.microsoft.com/office/powerpoint/2010/main" val="4268557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5" end="1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7" end="17"/>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20" end="2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22" end="2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9F343-AFA0-3BE8-1481-AE781DAE7EA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C5AF5E4-96D2-1137-A8EF-D1F2048EA67C}"/>
              </a:ext>
            </a:extLst>
          </p:cNvPr>
          <p:cNvSpPr>
            <a:spLocks noGrp="1"/>
          </p:cNvSpPr>
          <p:nvPr>
            <p:ph type="sldNum" sz="quarter" idx="12"/>
          </p:nvPr>
        </p:nvSpPr>
        <p:spPr>
          <a:xfrm>
            <a:off x="8610601" y="6356352"/>
            <a:ext cx="2743200" cy="365125"/>
          </a:xfrm>
        </p:spPr>
        <p:txBody>
          <a:bodyPr/>
          <a:lstStyle/>
          <a:p>
            <a:fld id="{3C62597E-4CD3-419B-AB69-78E1C58BCB92}" type="slidenum">
              <a:rPr lang="en-US" smtClean="0"/>
              <a:pPr/>
              <a:t>15</a:t>
            </a:fld>
            <a:endParaRPr lang="en-US" dirty="0"/>
          </a:p>
        </p:txBody>
      </p:sp>
      <p:sp>
        <p:nvSpPr>
          <p:cNvPr id="4" name="TextBox 3">
            <a:extLst>
              <a:ext uri="{FF2B5EF4-FFF2-40B4-BE49-F238E27FC236}">
                <a16:creationId xmlns:a16="http://schemas.microsoft.com/office/drawing/2014/main" id="{D6661402-84CB-A017-2E58-C2C216493E83}"/>
              </a:ext>
            </a:extLst>
          </p:cNvPr>
          <p:cNvSpPr txBox="1"/>
          <p:nvPr/>
        </p:nvSpPr>
        <p:spPr>
          <a:xfrm>
            <a:off x="575707" y="43299"/>
            <a:ext cx="10859448" cy="461665"/>
          </a:xfrm>
          <a:prstGeom prst="rect">
            <a:avLst/>
          </a:prstGeom>
          <a:noFill/>
        </p:spPr>
        <p:txBody>
          <a:bodyPr wrap="none" rtlCol="0">
            <a:spAutoFit/>
          </a:bodyPr>
          <a:lstStyle/>
          <a:p>
            <a:r>
              <a:rPr lang="en-US" sz="2400" b="1" dirty="0"/>
              <a:t>Volunteers: Building and Grounds / Parish and School Volunteers (continued)</a:t>
            </a:r>
          </a:p>
        </p:txBody>
      </p:sp>
      <p:sp>
        <p:nvSpPr>
          <p:cNvPr id="5" name="TextBox 4">
            <a:extLst>
              <a:ext uri="{FF2B5EF4-FFF2-40B4-BE49-F238E27FC236}">
                <a16:creationId xmlns:a16="http://schemas.microsoft.com/office/drawing/2014/main" id="{F7E134B1-C414-7A6F-887C-C8306D6566D6}"/>
              </a:ext>
            </a:extLst>
          </p:cNvPr>
          <p:cNvSpPr txBox="1"/>
          <p:nvPr/>
        </p:nvSpPr>
        <p:spPr>
          <a:xfrm>
            <a:off x="722249" y="543203"/>
            <a:ext cx="10747502" cy="2062872"/>
          </a:xfrm>
          <a:prstGeom prst="rect">
            <a:avLst/>
          </a:prstGeom>
          <a:noFill/>
        </p:spPr>
        <p:txBody>
          <a:bodyPr wrap="square" rtlCol="0">
            <a:spAutoFit/>
          </a:bodyPr>
          <a:lstStyle/>
          <a:p>
            <a:r>
              <a:rPr lang="en-US" sz="1801" b="1" u="sng" dirty="0"/>
              <a:t>Volunteers in Schools – Legal and Safety Requirements</a:t>
            </a:r>
            <a:r>
              <a:rPr lang="en-US" sz="1801" dirty="0"/>
              <a:t>:</a:t>
            </a:r>
          </a:p>
          <a:p>
            <a:pPr marL="800110" lvl="1" indent="-342904">
              <a:buFont typeface="+mj-lt"/>
              <a:buAutoNum type="alphaLcParenR"/>
            </a:pPr>
            <a:endParaRPr lang="en-US" sz="500" dirty="0"/>
          </a:p>
          <a:p>
            <a:r>
              <a:rPr lang="en-US" sz="1801" dirty="0"/>
              <a:t>7.   Risk Management &amp; Liability: Diocesan/Parish/School insurance coverage extends to volunteer mentors.</a:t>
            </a:r>
          </a:p>
          <a:p>
            <a:pPr marL="342904" indent="-342904">
              <a:buFont typeface="+mj-lt"/>
              <a:buAutoNum type="arabicPeriod"/>
            </a:pPr>
            <a:endParaRPr lang="en-US" sz="500" dirty="0"/>
          </a:p>
          <a:p>
            <a:r>
              <a:rPr lang="en-US" sz="1801" dirty="0"/>
              <a:t>8.   Program Oversight: </a:t>
            </a:r>
          </a:p>
          <a:p>
            <a:pPr marL="800110" lvl="1" indent="-342904">
              <a:buFont typeface="+mj-lt"/>
              <a:buAutoNum type="alphaLcParenR"/>
            </a:pPr>
            <a:r>
              <a:rPr lang="en-US" sz="1801" dirty="0"/>
              <a:t>Assign a school employee supervisor.</a:t>
            </a:r>
          </a:p>
          <a:p>
            <a:pPr marL="800110" lvl="1" indent="-342904">
              <a:buFont typeface="+mj-lt"/>
              <a:buAutoNum type="alphaLcParenR"/>
            </a:pPr>
            <a:endParaRPr lang="en-US" sz="500" dirty="0"/>
          </a:p>
          <a:p>
            <a:pPr marL="800110" lvl="1" indent="-342904">
              <a:buFont typeface="+mj-lt"/>
              <a:buAutoNum type="alphaLcParenR"/>
            </a:pPr>
            <a:r>
              <a:rPr lang="en-US" sz="1801" dirty="0"/>
              <a:t>Establish clear communication and accountability procedures.</a:t>
            </a:r>
          </a:p>
          <a:p>
            <a:pPr marL="800110" lvl="1" indent="-342904">
              <a:buFont typeface="+mj-lt"/>
              <a:buAutoNum type="alphaLcParenR"/>
            </a:pPr>
            <a:endParaRPr lang="en-US" sz="500" dirty="0"/>
          </a:p>
          <a:p>
            <a:pPr marL="800110" lvl="1" indent="-342904">
              <a:buFont typeface="+mj-lt"/>
              <a:buAutoNum type="alphaLcParenR"/>
            </a:pPr>
            <a:r>
              <a:rPr lang="en-US" sz="1801" dirty="0"/>
              <a:t>Maintain documentation of all required training, background checks, and signed agreements.</a:t>
            </a:r>
          </a:p>
        </p:txBody>
      </p:sp>
    </p:spTree>
    <p:extLst>
      <p:ext uri="{BB962C8B-B14F-4D97-AF65-F5344CB8AC3E}">
        <p14:creationId xmlns:p14="http://schemas.microsoft.com/office/powerpoint/2010/main" val="865630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ED4D4-D5BB-197C-B799-AF07DC2B581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B43A51-34A9-23D5-0390-4AC5AC93E0BE}"/>
              </a:ext>
            </a:extLst>
          </p:cNvPr>
          <p:cNvSpPr>
            <a:spLocks noGrp="1"/>
          </p:cNvSpPr>
          <p:nvPr>
            <p:ph type="sldNum" sz="quarter" idx="12"/>
          </p:nvPr>
        </p:nvSpPr>
        <p:spPr/>
        <p:txBody>
          <a:bodyPr/>
          <a:lstStyle/>
          <a:p>
            <a:fld id="{3C62597E-4CD3-419B-AB69-78E1C58BCB92}" type="slidenum">
              <a:rPr lang="en-US" smtClean="0"/>
              <a:t>16</a:t>
            </a:fld>
            <a:endParaRPr lang="en-US" dirty="0"/>
          </a:p>
        </p:txBody>
      </p:sp>
      <p:sp>
        <p:nvSpPr>
          <p:cNvPr id="4" name="TextBox 3">
            <a:extLst>
              <a:ext uri="{FF2B5EF4-FFF2-40B4-BE49-F238E27FC236}">
                <a16:creationId xmlns:a16="http://schemas.microsoft.com/office/drawing/2014/main" id="{A54A6229-8500-686B-9DA2-743C3DB05EED}"/>
              </a:ext>
            </a:extLst>
          </p:cNvPr>
          <p:cNvSpPr txBox="1"/>
          <p:nvPr/>
        </p:nvSpPr>
        <p:spPr>
          <a:xfrm>
            <a:off x="666276" y="93099"/>
            <a:ext cx="10859448" cy="461665"/>
          </a:xfrm>
          <a:prstGeom prst="rect">
            <a:avLst/>
          </a:prstGeom>
          <a:noFill/>
        </p:spPr>
        <p:txBody>
          <a:bodyPr wrap="none" rtlCol="0">
            <a:spAutoFit/>
          </a:bodyPr>
          <a:lstStyle/>
          <a:p>
            <a:r>
              <a:rPr lang="en-US" sz="2400" b="1" dirty="0"/>
              <a:t>Volunteers: Building and Grounds / Parish and School Volunteers (continued)</a:t>
            </a:r>
          </a:p>
        </p:txBody>
      </p:sp>
      <p:sp>
        <p:nvSpPr>
          <p:cNvPr id="5" name="TextBox 4">
            <a:extLst>
              <a:ext uri="{FF2B5EF4-FFF2-40B4-BE49-F238E27FC236}">
                <a16:creationId xmlns:a16="http://schemas.microsoft.com/office/drawing/2014/main" id="{0379B294-5F4E-315C-E68F-CC5F976D4740}"/>
              </a:ext>
            </a:extLst>
          </p:cNvPr>
          <p:cNvSpPr txBox="1"/>
          <p:nvPr/>
        </p:nvSpPr>
        <p:spPr>
          <a:xfrm>
            <a:off x="666276" y="719756"/>
            <a:ext cx="10859448" cy="5819157"/>
          </a:xfrm>
          <a:prstGeom prst="rect">
            <a:avLst/>
          </a:prstGeom>
          <a:noFill/>
        </p:spPr>
        <p:txBody>
          <a:bodyPr wrap="square" rtlCol="0">
            <a:spAutoFit/>
          </a:bodyPr>
          <a:lstStyle/>
          <a:p>
            <a:r>
              <a:rPr lang="en-US" sz="1801" b="1" u="sng" dirty="0"/>
              <a:t>When is it a Non-Parish Sponsored Event</a:t>
            </a:r>
            <a:r>
              <a:rPr lang="en-US" sz="1801" dirty="0"/>
              <a:t>:</a:t>
            </a:r>
          </a:p>
          <a:p>
            <a:pPr marL="342904" indent="-342904">
              <a:buFont typeface="+mj-lt"/>
              <a:buAutoNum type="arabicPeriod"/>
            </a:pPr>
            <a:r>
              <a:rPr lang="en-US" sz="1801" dirty="0"/>
              <a:t>Boy Scouts/Girl Scouts/Knights of Columbus other similar organizations that use parish facilities for meetings and fundraisers.</a:t>
            </a:r>
          </a:p>
          <a:p>
            <a:pPr marL="342904" indent="-342904">
              <a:buFont typeface="+mj-lt"/>
              <a:buAutoNum type="arabicPeriod"/>
            </a:pPr>
            <a:endParaRPr lang="en-US" sz="500" dirty="0"/>
          </a:p>
          <a:p>
            <a:pPr marL="342904" indent="-342904">
              <a:buFont typeface="+mj-lt"/>
              <a:buAutoNum type="arabicPeriod"/>
            </a:pPr>
            <a:r>
              <a:rPr lang="en-US" sz="1801" dirty="0"/>
              <a:t>AAU sport teams and non-parish sponsored sport classes or clinics.</a:t>
            </a:r>
          </a:p>
          <a:p>
            <a:pPr marL="342904" indent="-342904">
              <a:buFont typeface="+mj-lt"/>
              <a:buAutoNum type="arabicPeriod"/>
            </a:pPr>
            <a:endParaRPr lang="en-US" sz="500" dirty="0"/>
          </a:p>
          <a:p>
            <a:pPr marL="342904" indent="-342904">
              <a:buFont typeface="+mj-lt"/>
              <a:buAutoNum type="arabicPeriod"/>
            </a:pPr>
            <a:r>
              <a:rPr lang="en-US" sz="1801" dirty="0"/>
              <a:t>Parishioner and non-parishioner families that rent or use facilities for family events or other activities.</a:t>
            </a:r>
          </a:p>
          <a:p>
            <a:pPr marL="342904" indent="-342904">
              <a:buFont typeface="+mj-lt"/>
              <a:buAutoNum type="arabicPeriod"/>
            </a:pPr>
            <a:endParaRPr lang="en-US" sz="500" dirty="0"/>
          </a:p>
          <a:p>
            <a:pPr marL="342904" indent="-342904">
              <a:buFont typeface="+mj-lt"/>
              <a:buAutoNum type="arabicPeriod"/>
            </a:pPr>
            <a:r>
              <a:rPr lang="en-US" sz="1801" dirty="0"/>
              <a:t>Any other organization, municipality, city or county organization that uses parish facilities for functions.</a:t>
            </a:r>
          </a:p>
          <a:p>
            <a:endParaRPr lang="en-US" sz="1100" dirty="0"/>
          </a:p>
          <a:p>
            <a:r>
              <a:rPr lang="en-US" sz="1801" b="1" u="sng" dirty="0"/>
              <a:t>Exclusions to Coverage</a:t>
            </a:r>
            <a:r>
              <a:rPr lang="en-US" sz="1801" dirty="0"/>
              <a:t>:</a:t>
            </a:r>
          </a:p>
          <a:p>
            <a:pPr marL="342904" indent="-342904">
              <a:buFont typeface="+mj-lt"/>
              <a:buAutoNum type="arabicPeriod"/>
            </a:pPr>
            <a:r>
              <a:rPr lang="en-US" sz="1801" dirty="0"/>
              <a:t>Any type of carnival event.</a:t>
            </a:r>
          </a:p>
          <a:p>
            <a:pPr marL="342904" indent="-342904">
              <a:buFont typeface="+mj-lt"/>
              <a:buAutoNum type="arabicPeriod"/>
            </a:pPr>
            <a:endParaRPr lang="en-US" sz="500" dirty="0"/>
          </a:p>
          <a:p>
            <a:pPr marL="342904" indent="-342904">
              <a:buFont typeface="+mj-lt"/>
              <a:buAutoNum type="arabicPeriod"/>
            </a:pPr>
            <a:r>
              <a:rPr lang="en-US" sz="1801" dirty="0"/>
              <a:t>Fireworks and firework displays.</a:t>
            </a:r>
          </a:p>
          <a:p>
            <a:pPr marL="342904" indent="-342904">
              <a:buFont typeface="+mj-lt"/>
              <a:buAutoNum type="arabicPeriod"/>
            </a:pPr>
            <a:endParaRPr lang="en-US" sz="500" dirty="0"/>
          </a:p>
          <a:p>
            <a:pPr marL="342904" indent="-342904">
              <a:buFont typeface="+mj-lt"/>
              <a:buAutoNum type="arabicPeriod"/>
            </a:pPr>
            <a:r>
              <a:rPr lang="en-US" sz="1801" dirty="0"/>
              <a:t>Events involving: BYOB; pool and lake activities; recreational vehicles; organized or operated by professional promotors or performers.</a:t>
            </a:r>
          </a:p>
          <a:p>
            <a:pPr marL="342904" indent="-342904">
              <a:buFont typeface="+mj-lt"/>
              <a:buAutoNum type="arabicPeriod"/>
            </a:pPr>
            <a:endParaRPr lang="en-US" sz="500" dirty="0"/>
          </a:p>
          <a:p>
            <a:pPr marL="342904" indent="-342904">
              <a:buFont typeface="+mj-lt"/>
              <a:buAutoNum type="arabicPeriod"/>
            </a:pPr>
            <a:r>
              <a:rPr lang="en-US" sz="1801" dirty="0"/>
              <a:t>Non-religious musical performances or concerts.</a:t>
            </a:r>
          </a:p>
          <a:p>
            <a:pPr marL="342904" indent="-342904">
              <a:buFont typeface="+mj-lt"/>
              <a:buAutoNum type="arabicPeriod"/>
            </a:pPr>
            <a:endParaRPr lang="en-US" sz="500" dirty="0"/>
          </a:p>
          <a:p>
            <a:pPr marL="342904" indent="-342904">
              <a:buFont typeface="+mj-lt"/>
              <a:buAutoNum type="arabicPeriod"/>
            </a:pPr>
            <a:r>
              <a:rPr lang="en-US" sz="1801" dirty="0"/>
              <a:t>Organized sporting events including tournaments and camps.</a:t>
            </a:r>
          </a:p>
          <a:p>
            <a:pPr marL="342904" indent="-342904">
              <a:buFont typeface="+mj-lt"/>
              <a:buAutoNum type="arabicPeriod"/>
            </a:pPr>
            <a:endParaRPr lang="en-US" sz="500" dirty="0"/>
          </a:p>
          <a:p>
            <a:pPr marL="342904" indent="-342904">
              <a:buFont typeface="+mj-lt"/>
              <a:buAutoNum type="arabicPeriod"/>
            </a:pPr>
            <a:r>
              <a:rPr lang="en-US" sz="1801" dirty="0"/>
              <a:t>Events where a fee or admission is charged unless all proceeds go to a charity.</a:t>
            </a:r>
          </a:p>
          <a:p>
            <a:pPr marL="342904" indent="-342904">
              <a:buFont typeface="+mj-lt"/>
              <a:buAutoNum type="arabicPeriod"/>
            </a:pPr>
            <a:endParaRPr lang="en-US" sz="500" dirty="0"/>
          </a:p>
          <a:p>
            <a:pPr marL="342904" indent="-342904">
              <a:buFont typeface="+mj-lt"/>
              <a:buAutoNum type="arabicPeriod"/>
            </a:pPr>
            <a:r>
              <a:rPr lang="en-US" sz="1801" dirty="0"/>
              <a:t>Political rallies.</a:t>
            </a:r>
          </a:p>
          <a:p>
            <a:pPr marL="342904" indent="-342904">
              <a:buFont typeface="+mj-lt"/>
              <a:buAutoNum type="arabicPeriod"/>
            </a:pPr>
            <a:endParaRPr lang="en-US" sz="500" dirty="0"/>
          </a:p>
          <a:p>
            <a:pPr marL="342904" indent="-342904">
              <a:buFont typeface="+mj-lt"/>
              <a:buAutoNum type="arabicPeriod"/>
            </a:pPr>
            <a:r>
              <a:rPr lang="en-US" sz="1801" dirty="0"/>
              <a:t>Amusement rides, including mechanically operated devices, trampolines and rebounding devices.</a:t>
            </a:r>
          </a:p>
          <a:p>
            <a:pPr marL="342904" indent="-342904">
              <a:buFont typeface="+mj-lt"/>
              <a:buAutoNum type="arabicPeriod"/>
            </a:pPr>
            <a:endParaRPr lang="en-US" sz="500" dirty="0"/>
          </a:p>
          <a:p>
            <a:pPr marL="342904" indent="-342904">
              <a:buFont typeface="+mj-lt"/>
              <a:buAutoNum type="arabicPeriod"/>
            </a:pPr>
            <a:r>
              <a:rPr lang="en-US" sz="1801" dirty="0"/>
              <a:t>Claims related to an epidemic/pandemic.</a:t>
            </a:r>
          </a:p>
        </p:txBody>
      </p:sp>
    </p:spTree>
    <p:extLst>
      <p:ext uri="{BB962C8B-B14F-4D97-AF65-F5344CB8AC3E}">
        <p14:creationId xmlns:p14="http://schemas.microsoft.com/office/powerpoint/2010/main" val="14604328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14" end="1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16" end="1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18" end="1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20" end="2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
                                            <p:txEl>
                                              <p:pRg st="22" end="2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
                                            <p:txEl>
                                              <p:pRg st="24" end="24"/>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
                                            <p:txEl>
                                              <p:pRg st="26" end="2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B828D01-5205-A455-370B-AF755CF3DB5D}"/>
              </a:ext>
            </a:extLst>
          </p:cNvPr>
          <p:cNvSpPr>
            <a:spLocks noGrp="1"/>
          </p:cNvSpPr>
          <p:nvPr>
            <p:ph type="sldNum" sz="quarter" idx="12"/>
          </p:nvPr>
        </p:nvSpPr>
        <p:spPr/>
        <p:txBody>
          <a:bodyPr/>
          <a:lstStyle/>
          <a:p>
            <a:fld id="{3C62597E-4CD3-419B-AB69-78E1C58BCB92}" type="slidenum">
              <a:rPr lang="en-US" smtClean="0"/>
              <a:t>17</a:t>
            </a:fld>
            <a:endParaRPr lang="en-US" dirty="0"/>
          </a:p>
        </p:txBody>
      </p:sp>
      <p:sp>
        <p:nvSpPr>
          <p:cNvPr id="4" name="TextBox 3">
            <a:extLst>
              <a:ext uri="{FF2B5EF4-FFF2-40B4-BE49-F238E27FC236}">
                <a16:creationId xmlns:a16="http://schemas.microsoft.com/office/drawing/2014/main" id="{D18E7594-56D0-940B-E390-E2C26B1A210F}"/>
              </a:ext>
            </a:extLst>
          </p:cNvPr>
          <p:cNvSpPr txBox="1"/>
          <p:nvPr/>
        </p:nvSpPr>
        <p:spPr>
          <a:xfrm>
            <a:off x="2312371" y="136524"/>
            <a:ext cx="7277057" cy="461665"/>
          </a:xfrm>
          <a:prstGeom prst="rect">
            <a:avLst/>
          </a:prstGeom>
          <a:noFill/>
        </p:spPr>
        <p:txBody>
          <a:bodyPr wrap="none" rtlCol="0">
            <a:spAutoFit/>
          </a:bodyPr>
          <a:lstStyle/>
          <a:p>
            <a:r>
              <a:rPr lang="en-US" sz="2400" b="1" dirty="0"/>
              <a:t>Catholic Diocese of Des Moines - Risk Management</a:t>
            </a:r>
          </a:p>
        </p:txBody>
      </p:sp>
      <p:sp>
        <p:nvSpPr>
          <p:cNvPr id="8" name="TextBox 7">
            <a:extLst>
              <a:ext uri="{FF2B5EF4-FFF2-40B4-BE49-F238E27FC236}">
                <a16:creationId xmlns:a16="http://schemas.microsoft.com/office/drawing/2014/main" id="{0BEA1ED3-90BC-724D-1C10-6F53D6704253}"/>
              </a:ext>
            </a:extLst>
          </p:cNvPr>
          <p:cNvSpPr txBox="1"/>
          <p:nvPr/>
        </p:nvSpPr>
        <p:spPr>
          <a:xfrm>
            <a:off x="862011" y="787839"/>
            <a:ext cx="10467977" cy="5693866"/>
          </a:xfrm>
          <a:prstGeom prst="rect">
            <a:avLst/>
          </a:prstGeom>
          <a:noFill/>
        </p:spPr>
        <p:txBody>
          <a:bodyPr wrap="square" rtlCol="0">
            <a:spAutoFit/>
          </a:bodyPr>
          <a:lstStyle/>
          <a:p>
            <a:r>
              <a:rPr lang="en-US" dirty="0"/>
              <a:t>The Diocese Finance Council’s Risk Management subcommittee is always looking for ways to better manage risk not only from Diocesan perspective, but parish to parish and school to school.  </a:t>
            </a:r>
          </a:p>
          <a:p>
            <a:endParaRPr lang="en-US" sz="1200" dirty="0"/>
          </a:p>
          <a:p>
            <a:pPr marL="285750" indent="-285750">
              <a:buFont typeface="Arial" panose="020B0604020202020204" pitchFamily="34" charset="0"/>
              <a:buChar char="•"/>
            </a:pPr>
            <a:r>
              <a:rPr lang="en-US" dirty="0"/>
              <a:t>Creation of overall Risk Matrix for the Diocese of Des Moines that identifies:</a:t>
            </a:r>
          </a:p>
          <a:p>
            <a:pPr marL="285750" indent="-285750">
              <a:buFont typeface="Arial" panose="020B0604020202020204" pitchFamily="34" charset="0"/>
              <a:buChar char="•"/>
            </a:pPr>
            <a:endParaRPr lang="en-US" sz="500" dirty="0"/>
          </a:p>
          <a:p>
            <a:pPr marL="742950" lvl="1" indent="-285750">
              <a:buFont typeface="Courier New" panose="02070309020205020404" pitchFamily="49" charset="0"/>
              <a:buChar char="o"/>
            </a:pPr>
            <a:r>
              <a:rPr lang="en-US" dirty="0"/>
              <a:t>29 risks including risks related to every operational facets of our diocese, parishes, and schools.</a:t>
            </a:r>
          </a:p>
          <a:p>
            <a:pPr marL="742950" lvl="1" indent="-285750">
              <a:buFont typeface="Courier New" panose="02070309020205020404" pitchFamily="49" charset="0"/>
              <a:buChar char="o"/>
            </a:pPr>
            <a:endParaRPr lang="en-US" sz="500" dirty="0"/>
          </a:p>
          <a:p>
            <a:pPr marL="742950" lvl="1" indent="-285750">
              <a:buFont typeface="Courier New" panose="02070309020205020404" pitchFamily="49" charset="0"/>
              <a:buChar char="o"/>
            </a:pPr>
            <a:r>
              <a:rPr lang="en-US" dirty="0"/>
              <a:t>Identifies ownership of each risk.</a:t>
            </a:r>
          </a:p>
          <a:p>
            <a:pPr marL="742950" lvl="1" indent="-285750">
              <a:buFont typeface="Courier New" panose="02070309020205020404" pitchFamily="49" charset="0"/>
              <a:buChar char="o"/>
            </a:pPr>
            <a:endParaRPr lang="en-US" sz="500" dirty="0"/>
          </a:p>
          <a:p>
            <a:pPr marL="742950" lvl="1" indent="-285750">
              <a:buFont typeface="Courier New" panose="02070309020205020404" pitchFamily="49" charset="0"/>
              <a:buChar char="o"/>
            </a:pPr>
            <a:r>
              <a:rPr lang="en-US" dirty="0"/>
              <a:t>Matched with appropriate mitigation strategies and action plans</a:t>
            </a:r>
          </a:p>
          <a:p>
            <a:pPr marL="742950" lvl="1" indent="-285750">
              <a:buFont typeface="Courier New" panose="02070309020205020404" pitchFamily="49" charset="0"/>
              <a:buChar char="o"/>
            </a:pPr>
            <a:endParaRPr lang="en-US" sz="500" dirty="0"/>
          </a:p>
          <a:p>
            <a:pPr marL="742950" lvl="1" indent="-285750">
              <a:buFont typeface="Courier New" panose="02070309020205020404" pitchFamily="49" charset="0"/>
              <a:buChar char="o"/>
            </a:pPr>
            <a:r>
              <a:rPr lang="en-US" dirty="0"/>
              <a:t>And includes identification of additional resources to help mitigate the risks.</a:t>
            </a:r>
          </a:p>
          <a:p>
            <a:endParaRPr lang="en-US" sz="1200" dirty="0"/>
          </a:p>
          <a:p>
            <a:pPr marL="285750" indent="-285750">
              <a:buFont typeface="Arial" panose="020B0604020202020204" pitchFamily="34" charset="0"/>
              <a:buChar char="•"/>
            </a:pPr>
            <a:r>
              <a:rPr lang="en-US" dirty="0"/>
              <a:t>Using this Risk Matrix as our base, we can identify each entities strengths and weaknesses using risk metrics to score them with the goal to improve operational effectiveness.</a:t>
            </a:r>
          </a:p>
          <a:p>
            <a:pPr marL="285750" indent="-285750">
              <a:buFont typeface="Arial" panose="020B0604020202020204" pitchFamily="34" charset="0"/>
              <a:buChar char="•"/>
            </a:pPr>
            <a:endParaRPr lang="en-US" sz="1200" dirty="0"/>
          </a:p>
          <a:p>
            <a:pPr marL="285750" indent="-285750">
              <a:buFont typeface="Arial" panose="020B0604020202020204" pitchFamily="34" charset="0"/>
              <a:buChar char="•"/>
            </a:pPr>
            <a:r>
              <a:rPr lang="en-US" b="1" u="sng" dirty="0"/>
              <a:t>Risk Assessment Program</a:t>
            </a:r>
            <a:r>
              <a:rPr lang="en-US" dirty="0"/>
              <a:t>: Goal is to change behaviors with an equitable scoring program that systematically identifies, evaluates, and prioritizes potential threats to an organization's objectives so that effective controls and mitigation strategies can be implemented:</a:t>
            </a:r>
          </a:p>
          <a:p>
            <a:pPr marL="285750" indent="-285750">
              <a:buFont typeface="Arial" panose="020B0604020202020204" pitchFamily="34" charset="0"/>
              <a:buChar char="•"/>
            </a:pPr>
            <a:endParaRPr lang="en-US" sz="500" dirty="0"/>
          </a:p>
          <a:p>
            <a:pPr marL="742950" lvl="1" indent="-285750">
              <a:buFont typeface="Courier New" panose="02070309020205020404" pitchFamily="49" charset="0"/>
              <a:buChar char="o"/>
            </a:pPr>
            <a:r>
              <a:rPr lang="en-US" dirty="0"/>
              <a:t>Early stages of creation.</a:t>
            </a:r>
          </a:p>
          <a:p>
            <a:pPr marL="742950" lvl="1" indent="-285750">
              <a:buFont typeface="Courier New" panose="02070309020205020404" pitchFamily="49" charset="0"/>
              <a:buChar char="o"/>
            </a:pPr>
            <a:endParaRPr lang="en-US" sz="500" dirty="0"/>
          </a:p>
          <a:p>
            <a:pPr marL="742950" lvl="1" indent="-285750">
              <a:buFont typeface="Courier New" panose="02070309020205020404" pitchFamily="49" charset="0"/>
              <a:buChar char="o"/>
            </a:pPr>
            <a:r>
              <a:rPr lang="en-US" dirty="0"/>
              <a:t>Objective: Protect people and assets.</a:t>
            </a:r>
          </a:p>
          <a:p>
            <a:pPr marL="742950" lvl="1" indent="-285750">
              <a:buFont typeface="Courier New" panose="02070309020205020404" pitchFamily="49" charset="0"/>
              <a:buChar char="o"/>
            </a:pPr>
            <a:endParaRPr lang="en-US" sz="500" dirty="0"/>
          </a:p>
          <a:p>
            <a:pPr marL="742950" lvl="1" indent="-285750">
              <a:buFont typeface="Courier New" panose="02070309020205020404" pitchFamily="49" charset="0"/>
              <a:buChar char="o"/>
            </a:pPr>
            <a:r>
              <a:rPr lang="en-US" dirty="0"/>
              <a:t>Objective: Prioritize resource allocation.</a:t>
            </a:r>
          </a:p>
          <a:p>
            <a:pPr marL="742950" lvl="1" indent="-285750">
              <a:buFont typeface="Courier New" panose="02070309020205020404" pitchFamily="49" charset="0"/>
              <a:buChar char="o"/>
            </a:pPr>
            <a:endParaRPr lang="en-US" sz="500" dirty="0"/>
          </a:p>
          <a:p>
            <a:pPr marL="742950" lvl="1" indent="-285750">
              <a:buFont typeface="Courier New" panose="02070309020205020404" pitchFamily="49" charset="0"/>
              <a:buChar char="o"/>
            </a:pPr>
            <a:r>
              <a:rPr lang="en-US" dirty="0"/>
              <a:t>Objective: Reward good behavior.</a:t>
            </a:r>
          </a:p>
        </p:txBody>
      </p:sp>
    </p:spTree>
    <p:extLst>
      <p:ext uri="{BB962C8B-B14F-4D97-AF65-F5344CB8AC3E}">
        <p14:creationId xmlns:p14="http://schemas.microsoft.com/office/powerpoint/2010/main" val="359641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10" end="1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12" end="1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14" end="1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8">
                                            <p:txEl>
                                              <p:pRg st="16" end="1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8">
                                            <p:txEl>
                                              <p:pRg st="18" end="1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xEl>
                                              <p:pRg st="20" end="2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8">
                                            <p:txEl>
                                              <p:pRg st="22" end="2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E6C065-C26D-CF02-F63C-ADFAF5C9019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853322-2917-C6C3-4A92-930B2AE7DAE2}"/>
              </a:ext>
            </a:extLst>
          </p:cNvPr>
          <p:cNvSpPr>
            <a:spLocks noGrp="1"/>
          </p:cNvSpPr>
          <p:nvPr>
            <p:ph type="sldNum" sz="quarter" idx="12"/>
          </p:nvPr>
        </p:nvSpPr>
        <p:spPr/>
        <p:txBody>
          <a:bodyPr/>
          <a:lstStyle/>
          <a:p>
            <a:fld id="{3C62597E-4CD3-419B-AB69-78E1C58BCB92}" type="slidenum">
              <a:rPr lang="en-US" smtClean="0"/>
              <a:t>18</a:t>
            </a:fld>
            <a:endParaRPr lang="en-US" dirty="0"/>
          </a:p>
        </p:txBody>
      </p:sp>
      <p:sp>
        <p:nvSpPr>
          <p:cNvPr id="4" name="TextBox 3">
            <a:extLst>
              <a:ext uri="{FF2B5EF4-FFF2-40B4-BE49-F238E27FC236}">
                <a16:creationId xmlns:a16="http://schemas.microsoft.com/office/drawing/2014/main" id="{91DB246A-1C00-22BD-F521-7F62963BF2EA}"/>
              </a:ext>
            </a:extLst>
          </p:cNvPr>
          <p:cNvSpPr txBox="1"/>
          <p:nvPr/>
        </p:nvSpPr>
        <p:spPr>
          <a:xfrm>
            <a:off x="3740387" y="178824"/>
            <a:ext cx="4711226" cy="461665"/>
          </a:xfrm>
          <a:prstGeom prst="rect">
            <a:avLst/>
          </a:prstGeom>
          <a:noFill/>
        </p:spPr>
        <p:txBody>
          <a:bodyPr wrap="none" rtlCol="0">
            <a:spAutoFit/>
          </a:bodyPr>
          <a:lstStyle/>
          <a:p>
            <a:r>
              <a:rPr lang="en-US" sz="2400" b="1" dirty="0"/>
              <a:t>Risk Metrics: Key Risk Indicators</a:t>
            </a:r>
          </a:p>
        </p:txBody>
      </p:sp>
      <p:sp>
        <p:nvSpPr>
          <p:cNvPr id="8" name="TextBox 7">
            <a:extLst>
              <a:ext uri="{FF2B5EF4-FFF2-40B4-BE49-F238E27FC236}">
                <a16:creationId xmlns:a16="http://schemas.microsoft.com/office/drawing/2014/main" id="{5F163A46-A927-952F-5E36-D01F58AB2F13}"/>
              </a:ext>
            </a:extLst>
          </p:cNvPr>
          <p:cNvSpPr txBox="1"/>
          <p:nvPr/>
        </p:nvSpPr>
        <p:spPr>
          <a:xfrm>
            <a:off x="885825" y="778314"/>
            <a:ext cx="10130150" cy="1200329"/>
          </a:xfrm>
          <a:prstGeom prst="rect">
            <a:avLst/>
          </a:prstGeom>
          <a:noFill/>
        </p:spPr>
        <p:txBody>
          <a:bodyPr wrap="square" rtlCol="0">
            <a:spAutoFit/>
          </a:bodyPr>
          <a:lstStyle/>
          <a:p>
            <a:r>
              <a:rPr lang="en-US" dirty="0"/>
              <a:t>Key Risk Indicators (KRI) is a tool to highlight things that can potentially go wrong and cornerstone of our proposed risk assessment program.</a:t>
            </a:r>
          </a:p>
          <a:p>
            <a:endParaRPr lang="en-US" dirty="0"/>
          </a:p>
          <a:p>
            <a:endParaRPr lang="en-US" dirty="0"/>
          </a:p>
        </p:txBody>
      </p:sp>
      <p:sp>
        <p:nvSpPr>
          <p:cNvPr id="9" name="TextBox 8">
            <a:extLst>
              <a:ext uri="{FF2B5EF4-FFF2-40B4-BE49-F238E27FC236}">
                <a16:creationId xmlns:a16="http://schemas.microsoft.com/office/drawing/2014/main" id="{73445097-AFCF-13F8-987E-AD02F9D00DF5}"/>
              </a:ext>
            </a:extLst>
          </p:cNvPr>
          <p:cNvSpPr txBox="1"/>
          <p:nvPr/>
        </p:nvSpPr>
        <p:spPr>
          <a:xfrm>
            <a:off x="4515006" y="2627497"/>
            <a:ext cx="2871788" cy="1923604"/>
          </a:xfrm>
          <a:prstGeom prst="rect">
            <a:avLst/>
          </a:prstGeom>
          <a:noFill/>
        </p:spPr>
        <p:txBody>
          <a:bodyPr wrap="square" rtlCol="0">
            <a:spAutoFit/>
          </a:bodyPr>
          <a:lstStyle/>
          <a:p>
            <a:r>
              <a:rPr lang="en-US" dirty="0"/>
              <a:t>Determining relevant KRI’s:</a:t>
            </a:r>
          </a:p>
          <a:p>
            <a:endParaRPr lang="en-US" sz="1100" dirty="0"/>
          </a:p>
          <a:p>
            <a:pPr marL="742950" lvl="1" indent="-285750">
              <a:buFont typeface="Arial" panose="020B0604020202020204" pitchFamily="34" charset="0"/>
              <a:buChar char="•"/>
            </a:pPr>
            <a:r>
              <a:rPr lang="en-US" dirty="0"/>
              <a:t>Operational</a:t>
            </a:r>
          </a:p>
          <a:p>
            <a:pPr marL="742950" lvl="1" indent="-285750">
              <a:buFont typeface="Arial" panose="020B0604020202020204" pitchFamily="34" charset="0"/>
              <a:buChar char="•"/>
            </a:pPr>
            <a:r>
              <a:rPr lang="en-US" dirty="0"/>
              <a:t>Security</a:t>
            </a:r>
          </a:p>
          <a:p>
            <a:pPr marL="742950" lvl="1" indent="-285750">
              <a:buFont typeface="Arial" panose="020B0604020202020204" pitchFamily="34" charset="0"/>
              <a:buChar char="•"/>
            </a:pPr>
            <a:r>
              <a:rPr lang="en-US" dirty="0"/>
              <a:t>Financial</a:t>
            </a:r>
          </a:p>
          <a:p>
            <a:pPr marL="742950" lvl="1" indent="-285750">
              <a:buFont typeface="Arial" panose="020B0604020202020204" pitchFamily="34" charset="0"/>
              <a:buChar char="•"/>
            </a:pPr>
            <a:r>
              <a:rPr lang="en-US" dirty="0"/>
              <a:t>Compliance</a:t>
            </a:r>
          </a:p>
          <a:p>
            <a:pPr marL="742950" lvl="1" indent="-285750">
              <a:buFont typeface="Arial" panose="020B0604020202020204" pitchFamily="34" charset="0"/>
              <a:buChar char="•"/>
            </a:pPr>
            <a:r>
              <a:rPr lang="en-US" dirty="0"/>
              <a:t>Strategic</a:t>
            </a:r>
          </a:p>
        </p:txBody>
      </p:sp>
      <p:pic>
        <p:nvPicPr>
          <p:cNvPr id="13" name="Picture 12">
            <a:extLst>
              <a:ext uri="{FF2B5EF4-FFF2-40B4-BE49-F238E27FC236}">
                <a16:creationId xmlns:a16="http://schemas.microsoft.com/office/drawing/2014/main" id="{AB9D2C3B-1A33-FAE6-E677-FA89A2AD9A50}"/>
              </a:ext>
            </a:extLst>
          </p:cNvPr>
          <p:cNvPicPr>
            <a:picLocks noChangeAspect="1"/>
          </p:cNvPicPr>
          <p:nvPr/>
        </p:nvPicPr>
        <p:blipFill>
          <a:blip r:embed="rId3"/>
          <a:stretch>
            <a:fillRect/>
          </a:stretch>
        </p:blipFill>
        <p:spPr>
          <a:xfrm>
            <a:off x="4093266" y="1441900"/>
            <a:ext cx="3715268" cy="1185597"/>
          </a:xfrm>
          <a:prstGeom prst="rect">
            <a:avLst/>
          </a:prstGeom>
        </p:spPr>
      </p:pic>
      <p:sp>
        <p:nvSpPr>
          <p:cNvPr id="15" name="TextBox 14">
            <a:extLst>
              <a:ext uri="{FF2B5EF4-FFF2-40B4-BE49-F238E27FC236}">
                <a16:creationId xmlns:a16="http://schemas.microsoft.com/office/drawing/2014/main" id="{E05D9CD4-FEE7-A64E-AC30-F54408147F53}"/>
              </a:ext>
            </a:extLst>
          </p:cNvPr>
          <p:cNvSpPr txBox="1"/>
          <p:nvPr/>
        </p:nvSpPr>
        <p:spPr>
          <a:xfrm>
            <a:off x="3090862" y="4739735"/>
            <a:ext cx="5720075" cy="1200329"/>
          </a:xfrm>
          <a:prstGeom prst="rect">
            <a:avLst/>
          </a:prstGeom>
          <a:noFill/>
        </p:spPr>
        <p:txBody>
          <a:bodyPr wrap="square" rtlCol="0">
            <a:spAutoFit/>
          </a:bodyPr>
          <a:lstStyle/>
          <a:p>
            <a:pPr algn="ctr"/>
            <a:r>
              <a:rPr lang="en-US" b="1" u="sng" dirty="0"/>
              <a:t>Benefits of tracking KRIs</a:t>
            </a:r>
            <a:r>
              <a:rPr lang="en-US" dirty="0"/>
              <a:t>:</a:t>
            </a:r>
          </a:p>
          <a:p>
            <a:pPr marL="285750" indent="-285750" algn="ctr">
              <a:buFont typeface="Arial" panose="020B0604020202020204" pitchFamily="34" charset="0"/>
              <a:buChar char="•"/>
            </a:pPr>
            <a:r>
              <a:rPr lang="en-US" i="1" dirty="0"/>
              <a:t>Proactive Risk Mitigation.</a:t>
            </a:r>
            <a:endParaRPr lang="en-US" dirty="0"/>
          </a:p>
          <a:p>
            <a:pPr marL="285750" indent="-285750" algn="ctr">
              <a:buFont typeface="Arial" panose="020B0604020202020204" pitchFamily="34" charset="0"/>
              <a:buChar char="•"/>
            </a:pPr>
            <a:r>
              <a:rPr lang="en-US" i="1" dirty="0"/>
              <a:t>Informed Decision Making.</a:t>
            </a:r>
          </a:p>
          <a:p>
            <a:pPr marL="285750" indent="-285750" algn="ctr">
              <a:buFont typeface="Arial" panose="020B0604020202020204" pitchFamily="34" charset="0"/>
              <a:buChar char="•"/>
            </a:pPr>
            <a:r>
              <a:rPr lang="en-US" i="1" dirty="0"/>
              <a:t>Regulatory Compliance.</a:t>
            </a:r>
            <a:endParaRPr lang="en-US" dirty="0"/>
          </a:p>
        </p:txBody>
      </p:sp>
    </p:spTree>
    <p:extLst>
      <p:ext uri="{BB962C8B-B14F-4D97-AF65-F5344CB8AC3E}">
        <p14:creationId xmlns:p14="http://schemas.microsoft.com/office/powerpoint/2010/main" val="3943555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9">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4" end="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98DA6B-EE34-3F62-E8C0-2254793C6E2B}"/>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35C70FA-663E-2858-8DD0-9E11D219A47A}"/>
              </a:ext>
            </a:extLst>
          </p:cNvPr>
          <p:cNvSpPr>
            <a:spLocks noGrp="1"/>
          </p:cNvSpPr>
          <p:nvPr>
            <p:ph type="sldNum" sz="quarter" idx="12"/>
          </p:nvPr>
        </p:nvSpPr>
        <p:spPr/>
        <p:txBody>
          <a:bodyPr/>
          <a:lstStyle/>
          <a:p>
            <a:fld id="{3C62597E-4CD3-419B-AB69-78E1C58BCB92}" type="slidenum">
              <a:rPr lang="en-US" smtClean="0"/>
              <a:t>19</a:t>
            </a:fld>
            <a:endParaRPr lang="en-US" dirty="0"/>
          </a:p>
        </p:txBody>
      </p:sp>
      <p:sp>
        <p:nvSpPr>
          <p:cNvPr id="5" name="TextBox 4">
            <a:extLst>
              <a:ext uri="{FF2B5EF4-FFF2-40B4-BE49-F238E27FC236}">
                <a16:creationId xmlns:a16="http://schemas.microsoft.com/office/drawing/2014/main" id="{E1703FD4-A0FC-B645-067F-30A8420243FD}"/>
              </a:ext>
            </a:extLst>
          </p:cNvPr>
          <p:cNvSpPr txBox="1"/>
          <p:nvPr/>
        </p:nvSpPr>
        <p:spPr>
          <a:xfrm>
            <a:off x="1332260" y="136524"/>
            <a:ext cx="9527480" cy="461665"/>
          </a:xfrm>
          <a:prstGeom prst="rect">
            <a:avLst/>
          </a:prstGeom>
          <a:noFill/>
        </p:spPr>
        <p:txBody>
          <a:bodyPr wrap="none" rtlCol="0">
            <a:spAutoFit/>
          </a:bodyPr>
          <a:lstStyle/>
          <a:p>
            <a:r>
              <a:rPr lang="en-US" sz="2400" b="1" dirty="0"/>
              <a:t>Risk Metrics: Proposed Risk Assessments for Parishes and Schools</a:t>
            </a:r>
          </a:p>
        </p:txBody>
      </p:sp>
      <p:sp>
        <p:nvSpPr>
          <p:cNvPr id="6" name="TextBox 5">
            <a:extLst>
              <a:ext uri="{FF2B5EF4-FFF2-40B4-BE49-F238E27FC236}">
                <a16:creationId xmlns:a16="http://schemas.microsoft.com/office/drawing/2014/main" id="{D5502751-150D-5DAB-0F39-79D44F318F61}"/>
              </a:ext>
            </a:extLst>
          </p:cNvPr>
          <p:cNvSpPr txBox="1"/>
          <p:nvPr/>
        </p:nvSpPr>
        <p:spPr>
          <a:xfrm>
            <a:off x="942975" y="866775"/>
            <a:ext cx="10306050" cy="4616648"/>
          </a:xfrm>
          <a:prstGeom prst="rect">
            <a:avLst/>
          </a:prstGeom>
          <a:noFill/>
        </p:spPr>
        <p:txBody>
          <a:bodyPr wrap="square" rtlCol="0">
            <a:spAutoFit/>
          </a:bodyPr>
          <a:lstStyle/>
          <a:p>
            <a:r>
              <a:rPr lang="en-US" b="1" u="sng" dirty="0"/>
              <a:t>Our Areas of Focus:</a:t>
            </a:r>
          </a:p>
          <a:p>
            <a:pPr marL="742950" lvl="1" indent="-285750">
              <a:buFont typeface="Arial" panose="020B0604020202020204" pitchFamily="34" charset="0"/>
              <a:buChar char="•"/>
            </a:pPr>
            <a:r>
              <a:rPr lang="en-US" dirty="0"/>
              <a:t>Internal Controls</a:t>
            </a:r>
          </a:p>
          <a:p>
            <a:pPr marL="742950" lvl="1" indent="-285750">
              <a:buFont typeface="Arial" panose="020B0604020202020204" pitchFamily="34" charset="0"/>
              <a:buChar char="•"/>
            </a:pPr>
            <a:r>
              <a:rPr lang="en-US" dirty="0"/>
              <a:t>IT Controls</a:t>
            </a:r>
          </a:p>
          <a:p>
            <a:pPr marL="742950" lvl="1" indent="-285750">
              <a:buFont typeface="Arial" panose="020B0604020202020204" pitchFamily="34" charset="0"/>
              <a:buChar char="•"/>
            </a:pPr>
            <a:r>
              <a:rPr lang="en-US" dirty="0"/>
              <a:t>Compliance Reporting</a:t>
            </a:r>
          </a:p>
          <a:p>
            <a:pPr marL="742950" lvl="1" indent="-285750">
              <a:buFont typeface="Arial" panose="020B0604020202020204" pitchFamily="34" charset="0"/>
              <a:buChar char="•"/>
            </a:pPr>
            <a:r>
              <a:rPr lang="en-US" dirty="0"/>
              <a:t>Governance</a:t>
            </a:r>
          </a:p>
          <a:p>
            <a:pPr marL="742950" lvl="1" indent="-285750">
              <a:buFont typeface="Arial" panose="020B0604020202020204" pitchFamily="34" charset="0"/>
              <a:buChar char="•"/>
            </a:pPr>
            <a:r>
              <a:rPr lang="en-US" dirty="0"/>
              <a:t>Accounting/Financial Reporting</a:t>
            </a:r>
          </a:p>
          <a:p>
            <a:pPr marL="742950" lvl="1" indent="-285750">
              <a:buFont typeface="Arial" panose="020B0604020202020204" pitchFamily="34" charset="0"/>
              <a:buChar char="•"/>
            </a:pPr>
            <a:r>
              <a:rPr lang="en-US" dirty="0"/>
              <a:t>Facilities</a:t>
            </a:r>
          </a:p>
          <a:p>
            <a:pPr marL="742950" lvl="1" indent="-285750">
              <a:buFont typeface="Arial" panose="020B0604020202020204" pitchFamily="34" charset="0"/>
              <a:buChar char="•"/>
            </a:pPr>
            <a:r>
              <a:rPr lang="en-US" dirty="0"/>
              <a:t>Safety &amp; Security</a:t>
            </a:r>
          </a:p>
          <a:p>
            <a:pPr marL="742950" lvl="1" indent="-285750">
              <a:buFont typeface="Arial" panose="020B0604020202020204" pitchFamily="34" charset="0"/>
              <a:buChar char="•"/>
            </a:pPr>
            <a:r>
              <a:rPr lang="en-US" dirty="0"/>
              <a:t>Human Resources</a:t>
            </a:r>
          </a:p>
          <a:p>
            <a:endParaRPr lang="en-US" sz="1200" b="1" u="sng" dirty="0"/>
          </a:p>
          <a:p>
            <a:r>
              <a:rPr lang="en-US" b="1" u="sng" dirty="0"/>
              <a:t>Assessment Timing</a:t>
            </a:r>
            <a:r>
              <a:rPr lang="en-US" dirty="0"/>
              <a:t>: Any area of focus could be done annually.</a:t>
            </a:r>
          </a:p>
          <a:p>
            <a:pPr marL="742950" lvl="1" indent="-285750">
              <a:buFont typeface="Arial" panose="020B0604020202020204" pitchFamily="34" charset="0"/>
              <a:buChar char="•"/>
            </a:pPr>
            <a:r>
              <a:rPr lang="en-US" dirty="0"/>
              <a:t>Annually</a:t>
            </a:r>
          </a:p>
          <a:p>
            <a:pPr lvl="1"/>
            <a:r>
              <a:rPr lang="en-US" dirty="0"/>
              <a:t>	</a:t>
            </a:r>
            <a:r>
              <a:rPr lang="en-US" i="1" dirty="0"/>
              <a:t>and/or</a:t>
            </a:r>
          </a:p>
          <a:p>
            <a:pPr marL="742950" lvl="1" indent="-285750">
              <a:buFont typeface="Arial" panose="020B0604020202020204" pitchFamily="34" charset="0"/>
              <a:buChar char="•"/>
            </a:pPr>
            <a:r>
              <a:rPr lang="en-US" dirty="0"/>
              <a:t>Periodically with Internal Reviews</a:t>
            </a:r>
          </a:p>
          <a:p>
            <a:endParaRPr lang="en-US" sz="1200" dirty="0"/>
          </a:p>
          <a:p>
            <a:r>
              <a:rPr lang="en-US" b="1" u="sng" dirty="0"/>
              <a:t>Risk Metric Scoring</a:t>
            </a:r>
            <a:r>
              <a:rPr lang="en-US" dirty="0"/>
              <a:t>: We are in the early stages of how we want to score the diocese/parish/school based on these areas of focus, so more to come.</a:t>
            </a:r>
          </a:p>
        </p:txBody>
      </p:sp>
    </p:spTree>
    <p:extLst>
      <p:ext uri="{BB962C8B-B14F-4D97-AF65-F5344CB8AC3E}">
        <p14:creationId xmlns:p14="http://schemas.microsoft.com/office/powerpoint/2010/main" val="778044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6">
                                            <p:txEl>
                                              <p:pRg st="12" end="12"/>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6">
                                            <p:txEl>
                                              <p:pRg st="13" end="13"/>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5DC881-6757-9366-21A9-3CCA75E5E77F}"/>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BE6AA9A7-F9DE-D5CE-7509-BEC177CA79E8}"/>
              </a:ext>
            </a:extLst>
          </p:cNvPr>
          <p:cNvSpPr txBox="1"/>
          <p:nvPr/>
        </p:nvSpPr>
        <p:spPr>
          <a:xfrm>
            <a:off x="1228726" y="400051"/>
            <a:ext cx="9734549" cy="6864956"/>
          </a:xfrm>
          <a:prstGeom prst="rect">
            <a:avLst/>
          </a:prstGeom>
          <a:noFill/>
        </p:spPr>
        <p:txBody>
          <a:bodyPr wrap="square" rtlCol="0">
            <a:spAutoFit/>
          </a:bodyPr>
          <a:lstStyle/>
          <a:p>
            <a:pPr algn="ctr"/>
            <a:endParaRPr lang="en-US" sz="3200" b="1" dirty="0">
              <a:latin typeface="Baskerville Old Face" panose="02020602080505020303" pitchFamily="18" charset="0"/>
            </a:endParaRPr>
          </a:p>
          <a:p>
            <a:pPr algn="ctr"/>
            <a:r>
              <a:rPr lang="en-US" sz="3200" b="1" dirty="0">
                <a:latin typeface="Baskerville Old Face" panose="02020602080505020303" pitchFamily="18" charset="0"/>
              </a:rPr>
              <a:t>Questions?</a:t>
            </a:r>
          </a:p>
          <a:p>
            <a:endParaRPr lang="en-US" sz="1801" dirty="0"/>
          </a:p>
          <a:p>
            <a:endParaRPr lang="en-US" sz="1801" dirty="0"/>
          </a:p>
          <a:p>
            <a:endParaRPr lang="en-US" sz="1801" dirty="0"/>
          </a:p>
          <a:p>
            <a:endParaRPr lang="en-US" sz="1801" dirty="0"/>
          </a:p>
          <a:p>
            <a:endParaRPr lang="en-US" sz="1801" dirty="0"/>
          </a:p>
          <a:p>
            <a:endParaRPr lang="en-US" sz="1801" dirty="0"/>
          </a:p>
          <a:p>
            <a:endParaRPr lang="en-US" sz="1801" dirty="0"/>
          </a:p>
          <a:p>
            <a:r>
              <a:rPr lang="en-US" sz="2000" b="1" dirty="0">
                <a:latin typeface="Baskerville Old Face" panose="02020602080505020303" pitchFamily="18" charset="0"/>
              </a:rPr>
              <a:t>Contact Information:	Scott Smyth</a:t>
            </a:r>
          </a:p>
          <a:p>
            <a:r>
              <a:rPr lang="en-US" sz="2000" b="1" dirty="0">
                <a:latin typeface="Baskerville Old Face" panose="02020602080505020303" pitchFamily="18" charset="0"/>
              </a:rPr>
              <a:t>			Internal Control Analyst</a:t>
            </a:r>
          </a:p>
          <a:p>
            <a:r>
              <a:rPr lang="en-US" sz="2000" b="1" dirty="0">
                <a:latin typeface="Baskerville Old Face" panose="02020602080505020303" pitchFamily="18" charset="0"/>
              </a:rPr>
              <a:t>			Catholic Diocese of Des Moines</a:t>
            </a:r>
          </a:p>
          <a:p>
            <a:r>
              <a:rPr lang="en-US" sz="2000" b="1" dirty="0">
                <a:latin typeface="Baskerville Old Face" panose="02020602080505020303" pitchFamily="18" charset="0"/>
              </a:rPr>
              <a:t>			601 Grand Avenue</a:t>
            </a:r>
          </a:p>
          <a:p>
            <a:r>
              <a:rPr lang="en-US" sz="2000" b="1" dirty="0">
                <a:latin typeface="Baskerville Old Face" panose="02020602080505020303" pitchFamily="18" charset="0"/>
              </a:rPr>
              <a:t>			Des Moines, Iowa 50309</a:t>
            </a:r>
          </a:p>
          <a:p>
            <a:endParaRPr lang="en-US" sz="2000" b="1" dirty="0">
              <a:latin typeface="Baskerville Old Face" panose="02020602080505020303" pitchFamily="18" charset="0"/>
            </a:endParaRPr>
          </a:p>
          <a:p>
            <a:r>
              <a:rPr lang="en-US" sz="2000" b="1" dirty="0">
                <a:latin typeface="Baskerville Old Face" panose="02020602080505020303" pitchFamily="18" charset="0"/>
              </a:rPr>
              <a:t>			(515) 237-5087</a:t>
            </a:r>
          </a:p>
          <a:p>
            <a:r>
              <a:rPr lang="en-US" sz="2000" b="1" dirty="0">
                <a:latin typeface="Baskerville Old Face" panose="02020602080505020303" pitchFamily="18" charset="0"/>
              </a:rPr>
              <a:t>			</a:t>
            </a:r>
            <a:r>
              <a:rPr lang="en-US" sz="2000" b="1" dirty="0">
                <a:latin typeface="Baskerville Old Face" panose="02020602080505020303" pitchFamily="18" charset="0"/>
                <a:hlinkClick r:id="rId3"/>
              </a:rPr>
              <a:t>ssmyth@dmdiocese.org</a:t>
            </a:r>
            <a:endParaRPr lang="en-US" sz="2000" b="1" dirty="0">
              <a:latin typeface="Baskerville Old Face" panose="02020602080505020303" pitchFamily="18" charset="0"/>
            </a:endParaRPr>
          </a:p>
          <a:p>
            <a:endParaRPr lang="en-US" sz="1801" dirty="0"/>
          </a:p>
          <a:p>
            <a:endParaRPr lang="en-US" sz="1801" dirty="0"/>
          </a:p>
          <a:p>
            <a:endParaRPr lang="en-US" sz="1801" dirty="0"/>
          </a:p>
          <a:p>
            <a:endParaRPr lang="en-US" sz="1801" dirty="0"/>
          </a:p>
          <a:p>
            <a:endParaRPr lang="en-US" sz="1801" dirty="0"/>
          </a:p>
        </p:txBody>
      </p:sp>
      <p:sp>
        <p:nvSpPr>
          <p:cNvPr id="3" name="Slide Number Placeholder 2">
            <a:extLst>
              <a:ext uri="{FF2B5EF4-FFF2-40B4-BE49-F238E27FC236}">
                <a16:creationId xmlns:a16="http://schemas.microsoft.com/office/drawing/2014/main" id="{37F0B15F-28B0-1AD1-1CCC-0B6385C88E1B}"/>
              </a:ext>
            </a:extLst>
          </p:cNvPr>
          <p:cNvSpPr>
            <a:spLocks noGrp="1"/>
          </p:cNvSpPr>
          <p:nvPr>
            <p:ph type="sldNum" sz="quarter" idx="12"/>
          </p:nvPr>
        </p:nvSpPr>
        <p:spPr/>
        <p:txBody>
          <a:bodyPr/>
          <a:lstStyle/>
          <a:p>
            <a:fld id="{3C62597E-4CD3-419B-AB69-78E1C58BCB92}" type="slidenum">
              <a:rPr lang="en-US" smtClean="0"/>
              <a:t>20</a:t>
            </a:fld>
            <a:endParaRPr lang="en-US" dirty="0"/>
          </a:p>
        </p:txBody>
      </p:sp>
    </p:spTree>
    <p:extLst>
      <p:ext uri="{BB962C8B-B14F-4D97-AF65-F5344CB8AC3E}">
        <p14:creationId xmlns:p14="http://schemas.microsoft.com/office/powerpoint/2010/main" val="34008530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6CA235-8B09-C90D-6A62-FDE3408D09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C91E469-CCA1-90C3-C5A7-F9D821E4C35F}"/>
              </a:ext>
            </a:extLst>
          </p:cNvPr>
          <p:cNvSpPr>
            <a:spLocks noGrp="1"/>
          </p:cNvSpPr>
          <p:nvPr>
            <p:ph type="sldNum" sz="quarter" idx="12"/>
          </p:nvPr>
        </p:nvSpPr>
        <p:spPr/>
        <p:txBody>
          <a:bodyPr/>
          <a:lstStyle/>
          <a:p>
            <a:fld id="{3C62597E-4CD3-419B-AB69-78E1C58BCB92}" type="slidenum">
              <a:rPr lang="en-US" smtClean="0"/>
              <a:t>21</a:t>
            </a:fld>
            <a:endParaRPr lang="en-US" dirty="0"/>
          </a:p>
        </p:txBody>
      </p:sp>
      <p:sp>
        <p:nvSpPr>
          <p:cNvPr id="4" name="TextBox 3">
            <a:extLst>
              <a:ext uri="{FF2B5EF4-FFF2-40B4-BE49-F238E27FC236}">
                <a16:creationId xmlns:a16="http://schemas.microsoft.com/office/drawing/2014/main" id="{5554EC10-7A8C-6F41-70FF-95C597B6A094}"/>
              </a:ext>
            </a:extLst>
          </p:cNvPr>
          <p:cNvSpPr txBox="1"/>
          <p:nvPr/>
        </p:nvSpPr>
        <p:spPr>
          <a:xfrm>
            <a:off x="3740387" y="178824"/>
            <a:ext cx="4711226" cy="461665"/>
          </a:xfrm>
          <a:prstGeom prst="rect">
            <a:avLst/>
          </a:prstGeom>
          <a:noFill/>
        </p:spPr>
        <p:txBody>
          <a:bodyPr wrap="none" rtlCol="0">
            <a:spAutoFit/>
          </a:bodyPr>
          <a:lstStyle/>
          <a:p>
            <a:r>
              <a:rPr lang="en-US" sz="2400" b="1" dirty="0"/>
              <a:t>Risk Metrics: Key Risk Indicators</a:t>
            </a:r>
          </a:p>
        </p:txBody>
      </p:sp>
      <p:sp>
        <p:nvSpPr>
          <p:cNvPr id="8" name="TextBox 7">
            <a:extLst>
              <a:ext uri="{FF2B5EF4-FFF2-40B4-BE49-F238E27FC236}">
                <a16:creationId xmlns:a16="http://schemas.microsoft.com/office/drawing/2014/main" id="{BBB17E94-B3F0-8A8B-DD5F-2E90D9ACB203}"/>
              </a:ext>
            </a:extLst>
          </p:cNvPr>
          <p:cNvSpPr txBox="1"/>
          <p:nvPr/>
        </p:nvSpPr>
        <p:spPr>
          <a:xfrm>
            <a:off x="928687" y="787839"/>
            <a:ext cx="10334625" cy="4585871"/>
          </a:xfrm>
          <a:prstGeom prst="rect">
            <a:avLst/>
          </a:prstGeom>
          <a:noFill/>
        </p:spPr>
        <p:txBody>
          <a:bodyPr wrap="square" rtlCol="0">
            <a:spAutoFit/>
          </a:bodyPr>
          <a:lstStyle/>
          <a:p>
            <a:r>
              <a:rPr lang="en-US" b="1" u="sng" dirty="0"/>
              <a:t>Action Plan for KRI Breaches and how we address issues promptly and effectively</a:t>
            </a:r>
            <a:r>
              <a:rPr lang="en-US" dirty="0"/>
              <a:t>:</a:t>
            </a:r>
          </a:p>
          <a:p>
            <a:r>
              <a:rPr lang="en-US" dirty="0"/>
              <a:t> </a:t>
            </a:r>
          </a:p>
          <a:p>
            <a:pPr marL="342900" indent="-342900">
              <a:buFont typeface="+mj-lt"/>
              <a:buAutoNum type="arabicPeriod"/>
            </a:pPr>
            <a:r>
              <a:rPr lang="en-US" b="1" i="1" dirty="0"/>
              <a:t>Have a clear Escalation Path:</a:t>
            </a:r>
          </a:p>
          <a:p>
            <a:pPr marL="800100" lvl="1" indent="-342900">
              <a:buFont typeface="Arial" panose="020B0604020202020204" pitchFamily="34" charset="0"/>
              <a:buChar char="•"/>
            </a:pPr>
            <a:r>
              <a:rPr lang="en-US" i="1" dirty="0"/>
              <a:t>Who Needs to know?</a:t>
            </a:r>
          </a:p>
          <a:p>
            <a:pPr marL="800100" lvl="1" indent="-342900">
              <a:buFont typeface="Arial" panose="020B0604020202020204" pitchFamily="34" charset="0"/>
              <a:buChar char="•"/>
            </a:pPr>
            <a:r>
              <a:rPr lang="en-US" i="1" dirty="0"/>
              <a:t>How should we communicate?</a:t>
            </a:r>
          </a:p>
          <a:p>
            <a:pPr marL="800100" lvl="1" indent="-342900">
              <a:buFont typeface="Arial" panose="020B0604020202020204" pitchFamily="34" charset="0"/>
              <a:buChar char="•"/>
            </a:pPr>
            <a:r>
              <a:rPr lang="en-US" i="1" dirty="0"/>
              <a:t>When should we act?</a:t>
            </a:r>
          </a:p>
          <a:p>
            <a:pPr marL="800100" lvl="1" indent="-342900">
              <a:buFont typeface="Arial" panose="020B0604020202020204" pitchFamily="34" charset="0"/>
              <a:buChar char="•"/>
            </a:pPr>
            <a:r>
              <a:rPr lang="en-US" i="1" dirty="0"/>
              <a:t>Severity of the breach and how critical of an issue = level of urgency and higher level of management exposure.</a:t>
            </a:r>
          </a:p>
          <a:p>
            <a:pPr lvl="1"/>
            <a:endParaRPr lang="en-US" sz="1100" b="1" i="1" dirty="0"/>
          </a:p>
          <a:p>
            <a:pPr marL="342900" indent="-342900">
              <a:buFont typeface="+mj-lt"/>
              <a:buAutoNum type="arabicPeriod"/>
            </a:pPr>
            <a:r>
              <a:rPr lang="en-US" b="1" i="1" dirty="0"/>
              <a:t>Analyze Root Causes:</a:t>
            </a:r>
          </a:p>
          <a:p>
            <a:pPr marL="800100" lvl="1" indent="-342900">
              <a:buFont typeface="Arial" panose="020B0604020202020204" pitchFamily="34" charset="0"/>
              <a:buChar char="•"/>
            </a:pPr>
            <a:r>
              <a:rPr lang="en-US" i="1" dirty="0"/>
              <a:t>Gathering data pertinent to the breach.</a:t>
            </a:r>
          </a:p>
          <a:p>
            <a:pPr marL="800100" lvl="1" indent="-342900">
              <a:buFont typeface="Arial" panose="020B0604020202020204" pitchFamily="34" charset="0"/>
              <a:buChar char="•"/>
            </a:pPr>
            <a:r>
              <a:rPr lang="en-US" i="1" dirty="0"/>
              <a:t>Reviewing processes.</a:t>
            </a:r>
          </a:p>
          <a:p>
            <a:pPr marL="800100" lvl="1" indent="-342900">
              <a:buFont typeface="Arial" panose="020B0604020202020204" pitchFamily="34" charset="0"/>
              <a:buChar char="•"/>
            </a:pPr>
            <a:r>
              <a:rPr lang="en-US" i="1" dirty="0"/>
              <a:t>Identifying potential vulnerabilities or weaknesses in our risk management practice.</a:t>
            </a:r>
          </a:p>
          <a:p>
            <a:pPr lvl="1"/>
            <a:endParaRPr lang="en-US" sz="1100" i="1" dirty="0"/>
          </a:p>
          <a:p>
            <a:pPr marL="342900" indent="-342900">
              <a:buFont typeface="+mj-lt"/>
              <a:buAutoNum type="arabicPeriod"/>
            </a:pPr>
            <a:r>
              <a:rPr lang="en-US" b="1" i="1" dirty="0"/>
              <a:t>Establish Mitigation Strategies:</a:t>
            </a:r>
          </a:p>
          <a:p>
            <a:pPr marL="800100" lvl="1" indent="-342900">
              <a:buFont typeface="Arial" panose="020B0604020202020204" pitchFamily="34" charset="0"/>
              <a:buChar char="•"/>
            </a:pPr>
            <a:r>
              <a:rPr lang="en-US" i="1" dirty="0"/>
              <a:t>Minimize event from happening again.</a:t>
            </a:r>
          </a:p>
          <a:p>
            <a:pPr marL="800100" lvl="1" indent="-342900">
              <a:buFont typeface="Arial" panose="020B0604020202020204" pitchFamily="34" charset="0"/>
              <a:buChar char="•"/>
            </a:pPr>
            <a:r>
              <a:rPr lang="en-US" i="1" dirty="0"/>
              <a:t>Strengthen our risk management framework.</a:t>
            </a:r>
          </a:p>
        </p:txBody>
      </p:sp>
    </p:spTree>
    <p:extLst>
      <p:ext uri="{BB962C8B-B14F-4D97-AF65-F5344CB8AC3E}">
        <p14:creationId xmlns:p14="http://schemas.microsoft.com/office/powerpoint/2010/main" val="41336717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1BE773-2919-FB17-E5A5-53408133769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A37D498-074D-334D-F21C-B31C2D0F4669}"/>
              </a:ext>
            </a:extLst>
          </p:cNvPr>
          <p:cNvSpPr>
            <a:spLocks noGrp="1"/>
          </p:cNvSpPr>
          <p:nvPr>
            <p:ph type="sldNum" sz="quarter" idx="12"/>
          </p:nvPr>
        </p:nvSpPr>
        <p:spPr/>
        <p:txBody>
          <a:bodyPr/>
          <a:lstStyle/>
          <a:p>
            <a:fld id="{3C62597E-4CD3-419B-AB69-78E1C58BCB92}" type="slidenum">
              <a:rPr lang="en-US" smtClean="0"/>
              <a:t>22</a:t>
            </a:fld>
            <a:endParaRPr lang="en-US" dirty="0"/>
          </a:p>
        </p:txBody>
      </p:sp>
      <p:sp>
        <p:nvSpPr>
          <p:cNvPr id="5" name="TextBox 4">
            <a:extLst>
              <a:ext uri="{FF2B5EF4-FFF2-40B4-BE49-F238E27FC236}">
                <a16:creationId xmlns:a16="http://schemas.microsoft.com/office/drawing/2014/main" id="{66EF8942-DEBB-D89F-1CA9-9604255BAAB4}"/>
              </a:ext>
            </a:extLst>
          </p:cNvPr>
          <p:cNvSpPr txBox="1"/>
          <p:nvPr/>
        </p:nvSpPr>
        <p:spPr>
          <a:xfrm>
            <a:off x="968863" y="4061704"/>
            <a:ext cx="10384937" cy="2708434"/>
          </a:xfrm>
          <a:prstGeom prst="rect">
            <a:avLst/>
          </a:prstGeom>
          <a:noFill/>
        </p:spPr>
        <p:txBody>
          <a:bodyPr wrap="square" rtlCol="0">
            <a:spAutoFit/>
          </a:bodyPr>
          <a:lstStyle/>
          <a:p>
            <a:r>
              <a:rPr lang="en-US" b="1" u="sng" dirty="0"/>
              <a:t>Scorecard will also include</a:t>
            </a:r>
            <a:r>
              <a:rPr lang="en-US" dirty="0"/>
              <a:t>:</a:t>
            </a:r>
          </a:p>
          <a:p>
            <a:pPr marL="742959" lvl="1" indent="-285753">
              <a:buFont typeface="Arial" panose="020B0604020202020204" pitchFamily="34" charset="0"/>
              <a:buChar char="•"/>
            </a:pPr>
            <a:r>
              <a:rPr lang="en-US" dirty="0"/>
              <a:t>Checkmark if control is performed annually or as a part of the internal review process (3-5 years).</a:t>
            </a:r>
          </a:p>
          <a:p>
            <a:pPr marL="742959" lvl="1" indent="-285753">
              <a:buFont typeface="Arial" panose="020B0604020202020204" pitchFamily="34" charset="0"/>
              <a:buChar char="•"/>
            </a:pPr>
            <a:r>
              <a:rPr lang="en-US" dirty="0"/>
              <a:t>Some Areas of Focus Scoring 3 or 1 Only (satisfactorily completed or not):</a:t>
            </a:r>
          </a:p>
          <a:p>
            <a:pPr marL="1200164" lvl="2" indent="-285753">
              <a:buFont typeface="Arial" panose="020B0604020202020204" pitchFamily="34" charset="0"/>
              <a:buChar char="•"/>
            </a:pPr>
            <a:r>
              <a:rPr lang="en-US" sz="1600" dirty="0"/>
              <a:t>IT</a:t>
            </a:r>
          </a:p>
          <a:p>
            <a:pPr marL="1200164" lvl="2" indent="-285753">
              <a:buFont typeface="Arial" panose="020B0604020202020204" pitchFamily="34" charset="0"/>
              <a:buChar char="•"/>
            </a:pPr>
            <a:r>
              <a:rPr lang="en-US" sz="1600" dirty="0"/>
              <a:t>Facilities</a:t>
            </a:r>
          </a:p>
          <a:p>
            <a:pPr marL="1200164" lvl="2" indent="-285753">
              <a:buFont typeface="Arial" panose="020B0604020202020204" pitchFamily="34" charset="0"/>
              <a:buChar char="•"/>
            </a:pPr>
            <a:r>
              <a:rPr lang="en-US" sz="1600" dirty="0"/>
              <a:t>Safety and Security</a:t>
            </a:r>
          </a:p>
          <a:p>
            <a:pPr marL="1200164" lvl="2" indent="-285753">
              <a:buFont typeface="Arial" panose="020B0604020202020204" pitchFamily="34" charset="0"/>
              <a:buChar char="•"/>
            </a:pPr>
            <a:r>
              <a:rPr lang="en-US" sz="1600" dirty="0"/>
              <a:t>Human Resources</a:t>
            </a:r>
          </a:p>
          <a:p>
            <a:pPr marL="742959" lvl="1" indent="-285753">
              <a:buFont typeface="Arial" panose="020B0604020202020204" pitchFamily="34" charset="0"/>
              <a:buChar char="•"/>
            </a:pPr>
            <a:r>
              <a:rPr lang="en-US" dirty="0"/>
              <a:t>References to the Catholic Diocese of Des Moines Risk Matrix.</a:t>
            </a:r>
          </a:p>
          <a:p>
            <a:pPr marL="742959" lvl="1" indent="-285753">
              <a:buFont typeface="Arial" panose="020B0604020202020204" pitchFamily="34" charset="0"/>
              <a:buChar char="•"/>
            </a:pPr>
            <a:r>
              <a:rPr lang="en-US" dirty="0"/>
              <a:t>One other area of focus is past ADA submissions and the number of adjustments needed.</a:t>
            </a:r>
          </a:p>
          <a:p>
            <a:pPr lvl="1"/>
            <a:endParaRPr lang="en-US" sz="1600" dirty="0"/>
          </a:p>
        </p:txBody>
      </p:sp>
      <p:sp>
        <p:nvSpPr>
          <p:cNvPr id="6" name="TextBox 5">
            <a:extLst>
              <a:ext uri="{FF2B5EF4-FFF2-40B4-BE49-F238E27FC236}">
                <a16:creationId xmlns:a16="http://schemas.microsoft.com/office/drawing/2014/main" id="{57CFE4B8-9A60-8277-82C5-00A45EF55F06}"/>
              </a:ext>
            </a:extLst>
          </p:cNvPr>
          <p:cNvSpPr txBox="1"/>
          <p:nvPr/>
        </p:nvSpPr>
        <p:spPr>
          <a:xfrm>
            <a:off x="1171352" y="136524"/>
            <a:ext cx="9713260" cy="461665"/>
          </a:xfrm>
          <a:prstGeom prst="rect">
            <a:avLst/>
          </a:prstGeom>
          <a:noFill/>
        </p:spPr>
        <p:txBody>
          <a:bodyPr wrap="square" rtlCol="0">
            <a:spAutoFit/>
          </a:bodyPr>
          <a:lstStyle/>
          <a:p>
            <a:r>
              <a:rPr lang="en-US" sz="2400" b="1" dirty="0"/>
              <a:t>Risk Metrics: Scorecard with Proposed 3-Point Scale Control Ratings</a:t>
            </a:r>
          </a:p>
        </p:txBody>
      </p:sp>
      <p:pic>
        <p:nvPicPr>
          <p:cNvPr id="8" name="Picture 7">
            <a:extLst>
              <a:ext uri="{FF2B5EF4-FFF2-40B4-BE49-F238E27FC236}">
                <a16:creationId xmlns:a16="http://schemas.microsoft.com/office/drawing/2014/main" id="{41A7E935-3FEC-0BD5-AB44-738D00664615}"/>
              </a:ext>
            </a:extLst>
          </p:cNvPr>
          <p:cNvPicPr>
            <a:picLocks noChangeAspect="1"/>
          </p:cNvPicPr>
          <p:nvPr/>
        </p:nvPicPr>
        <p:blipFill>
          <a:blip r:embed="rId3"/>
          <a:stretch>
            <a:fillRect/>
          </a:stretch>
        </p:blipFill>
        <p:spPr>
          <a:xfrm>
            <a:off x="968864" y="604016"/>
            <a:ext cx="10254271" cy="3457688"/>
          </a:xfrm>
          <a:prstGeom prst="rect">
            <a:avLst/>
          </a:prstGeom>
        </p:spPr>
      </p:pic>
    </p:spTree>
    <p:extLst>
      <p:ext uri="{BB962C8B-B14F-4D97-AF65-F5344CB8AC3E}">
        <p14:creationId xmlns:p14="http://schemas.microsoft.com/office/powerpoint/2010/main" val="8579009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985AB-A6D1-6F1A-0DFB-49D7797E2286}"/>
              </a:ext>
            </a:extLst>
          </p:cNvPr>
          <p:cNvSpPr>
            <a:spLocks noGrp="1"/>
          </p:cNvSpPr>
          <p:nvPr>
            <p:ph type="ctrTitle"/>
          </p:nvPr>
        </p:nvSpPr>
        <p:spPr>
          <a:xfrm>
            <a:off x="1343026" y="230189"/>
            <a:ext cx="9144000" cy="646112"/>
          </a:xfrm>
        </p:spPr>
        <p:txBody>
          <a:bodyPr>
            <a:normAutofit/>
          </a:bodyPr>
          <a:lstStyle/>
          <a:p>
            <a:r>
              <a:rPr lang="en-US" sz="2800" b="1" dirty="0">
                <a:latin typeface="Baskerville Old Face" panose="02020602080505020303" pitchFamily="18" charset="0"/>
              </a:rPr>
              <a:t>Risk Matrix – Catholic Diocese of Des Moines</a:t>
            </a:r>
          </a:p>
        </p:txBody>
      </p:sp>
      <p:sp>
        <p:nvSpPr>
          <p:cNvPr id="3" name="Subtitle 2">
            <a:extLst>
              <a:ext uri="{FF2B5EF4-FFF2-40B4-BE49-F238E27FC236}">
                <a16:creationId xmlns:a16="http://schemas.microsoft.com/office/drawing/2014/main" id="{476138A8-D483-CFC2-2198-2A3DD749F226}"/>
              </a:ext>
            </a:extLst>
          </p:cNvPr>
          <p:cNvSpPr>
            <a:spLocks noGrp="1"/>
          </p:cNvSpPr>
          <p:nvPr>
            <p:ph type="subTitle" idx="1"/>
          </p:nvPr>
        </p:nvSpPr>
        <p:spPr>
          <a:xfrm>
            <a:off x="1343026" y="1095376"/>
            <a:ext cx="9144000" cy="476251"/>
          </a:xfrm>
        </p:spPr>
        <p:txBody>
          <a:bodyPr>
            <a:normAutofit/>
          </a:bodyPr>
          <a:lstStyle/>
          <a:p>
            <a:r>
              <a:rPr lang="en-US" sz="2000" i="1" u="sng" dirty="0">
                <a:latin typeface="Baskerville Old Face" panose="02020602080505020303" pitchFamily="18" charset="0"/>
              </a:rPr>
              <a:t>Diocesan Risk Management Committee continuously looks at how do we manage risk.</a:t>
            </a:r>
          </a:p>
        </p:txBody>
      </p:sp>
      <p:pic>
        <p:nvPicPr>
          <p:cNvPr id="6" name="Picture 5">
            <a:extLst>
              <a:ext uri="{FF2B5EF4-FFF2-40B4-BE49-F238E27FC236}">
                <a16:creationId xmlns:a16="http://schemas.microsoft.com/office/drawing/2014/main" id="{411860EF-EF6E-7D52-1A10-A52B062CEFE3}"/>
              </a:ext>
            </a:extLst>
          </p:cNvPr>
          <p:cNvPicPr>
            <a:picLocks noChangeAspect="1"/>
          </p:cNvPicPr>
          <p:nvPr/>
        </p:nvPicPr>
        <p:blipFill>
          <a:blip r:embed="rId3"/>
          <a:stretch>
            <a:fillRect/>
          </a:stretch>
        </p:blipFill>
        <p:spPr>
          <a:xfrm>
            <a:off x="385764" y="1615167"/>
            <a:ext cx="11420475" cy="5012644"/>
          </a:xfrm>
          <a:prstGeom prst="rect">
            <a:avLst/>
          </a:prstGeom>
        </p:spPr>
      </p:pic>
      <p:sp>
        <p:nvSpPr>
          <p:cNvPr id="4" name="Slide Number Placeholder 3">
            <a:extLst>
              <a:ext uri="{FF2B5EF4-FFF2-40B4-BE49-F238E27FC236}">
                <a16:creationId xmlns:a16="http://schemas.microsoft.com/office/drawing/2014/main" id="{7260B3B9-BE47-77AC-5CFC-7C748AA9E8B7}"/>
              </a:ext>
            </a:extLst>
          </p:cNvPr>
          <p:cNvSpPr>
            <a:spLocks noGrp="1"/>
          </p:cNvSpPr>
          <p:nvPr>
            <p:ph type="sldNum" sz="quarter" idx="12"/>
          </p:nvPr>
        </p:nvSpPr>
        <p:spPr/>
        <p:txBody>
          <a:bodyPr/>
          <a:lstStyle/>
          <a:p>
            <a:fld id="{3C62597E-4CD3-419B-AB69-78E1C58BCB92}" type="slidenum">
              <a:rPr lang="en-US" smtClean="0"/>
              <a:t>23</a:t>
            </a:fld>
            <a:endParaRPr lang="en-US" dirty="0"/>
          </a:p>
        </p:txBody>
      </p:sp>
    </p:spTree>
    <p:extLst>
      <p:ext uri="{BB962C8B-B14F-4D97-AF65-F5344CB8AC3E}">
        <p14:creationId xmlns:p14="http://schemas.microsoft.com/office/powerpoint/2010/main" val="822421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F8187-43A6-6F81-C66A-0360FCEC4E0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9AC608-86E3-B3FE-1A30-C11999DE41FC}"/>
              </a:ext>
            </a:extLst>
          </p:cNvPr>
          <p:cNvSpPr>
            <a:spLocks noGrp="1"/>
          </p:cNvSpPr>
          <p:nvPr>
            <p:ph type="ctrTitle"/>
          </p:nvPr>
        </p:nvSpPr>
        <p:spPr>
          <a:xfrm>
            <a:off x="1343026" y="230189"/>
            <a:ext cx="9144000" cy="646112"/>
          </a:xfrm>
        </p:spPr>
        <p:txBody>
          <a:bodyPr>
            <a:normAutofit/>
          </a:bodyPr>
          <a:lstStyle/>
          <a:p>
            <a:r>
              <a:rPr lang="en-US" sz="2800" b="1" dirty="0">
                <a:latin typeface="Baskerville Old Face" panose="02020602080505020303" pitchFamily="18" charset="0"/>
              </a:rPr>
              <a:t>Risk Matrix – Catholic Diocese of Des Moines</a:t>
            </a:r>
          </a:p>
        </p:txBody>
      </p:sp>
      <p:pic>
        <p:nvPicPr>
          <p:cNvPr id="4" name="Picture 3">
            <a:extLst>
              <a:ext uri="{FF2B5EF4-FFF2-40B4-BE49-F238E27FC236}">
                <a16:creationId xmlns:a16="http://schemas.microsoft.com/office/drawing/2014/main" id="{9EA8FC5E-7F6F-876F-28B0-34A55870EC16}"/>
              </a:ext>
            </a:extLst>
          </p:cNvPr>
          <p:cNvPicPr>
            <a:picLocks noChangeAspect="1"/>
          </p:cNvPicPr>
          <p:nvPr/>
        </p:nvPicPr>
        <p:blipFill>
          <a:blip r:embed="rId3"/>
          <a:stretch>
            <a:fillRect/>
          </a:stretch>
        </p:blipFill>
        <p:spPr>
          <a:xfrm>
            <a:off x="561975" y="1066802"/>
            <a:ext cx="10779694" cy="5480532"/>
          </a:xfrm>
          <a:prstGeom prst="rect">
            <a:avLst/>
          </a:prstGeom>
        </p:spPr>
      </p:pic>
      <p:sp>
        <p:nvSpPr>
          <p:cNvPr id="3" name="Slide Number Placeholder 2">
            <a:extLst>
              <a:ext uri="{FF2B5EF4-FFF2-40B4-BE49-F238E27FC236}">
                <a16:creationId xmlns:a16="http://schemas.microsoft.com/office/drawing/2014/main" id="{5E748CC8-132F-1721-76A0-A0CE7307CFE6}"/>
              </a:ext>
            </a:extLst>
          </p:cNvPr>
          <p:cNvSpPr>
            <a:spLocks noGrp="1"/>
          </p:cNvSpPr>
          <p:nvPr>
            <p:ph type="sldNum" sz="quarter" idx="12"/>
          </p:nvPr>
        </p:nvSpPr>
        <p:spPr/>
        <p:txBody>
          <a:bodyPr/>
          <a:lstStyle/>
          <a:p>
            <a:fld id="{3C62597E-4CD3-419B-AB69-78E1C58BCB92}" type="slidenum">
              <a:rPr lang="en-US" smtClean="0"/>
              <a:t>24</a:t>
            </a:fld>
            <a:endParaRPr lang="en-US" dirty="0"/>
          </a:p>
        </p:txBody>
      </p:sp>
    </p:spTree>
    <p:extLst>
      <p:ext uri="{BB962C8B-B14F-4D97-AF65-F5344CB8AC3E}">
        <p14:creationId xmlns:p14="http://schemas.microsoft.com/office/powerpoint/2010/main" val="27365079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3365</TotalTime>
  <Words>3049</Words>
  <Application>Microsoft Office PowerPoint</Application>
  <PresentationFormat>Widescreen</PresentationFormat>
  <Paragraphs>386</Paragraphs>
  <Slides>24</Slides>
  <Notes>24</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24</vt:i4>
      </vt:variant>
    </vt:vector>
  </HeadingPairs>
  <TitlesOfParts>
    <vt:vector size="30" baseType="lpstr">
      <vt:lpstr>Aptos</vt:lpstr>
      <vt:lpstr>Aptos Display</vt:lpstr>
      <vt:lpstr>Arial</vt:lpstr>
      <vt:lpstr>Baskerville Old Face</vt:lpstr>
      <vt:lpstr>Courier New</vt:lpstr>
      <vt:lpstr>Office Theme</vt:lpstr>
      <vt:lpstr>PowerPoint Presentation</vt:lpstr>
      <vt:lpstr>Topics for Discussion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Risk Matrix – Catholic Diocese of Des Moines</vt:lpstr>
      <vt:lpstr>Risk Matrix – Catholic Diocese of Des Moines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Scott Smyth</dc:creator>
  <cp:lastModifiedBy>Scott Smyth</cp:lastModifiedBy>
  <cp:revision>153</cp:revision>
  <cp:lastPrinted>2026-09-16T14:57:00Z</cp:lastPrinted>
  <dcterms:created xsi:type="dcterms:W3CDTF">2025-08-18T21:09:58Z</dcterms:created>
  <dcterms:modified xsi:type="dcterms:W3CDTF">2026-09-16T20:56:58Z</dcterms:modified>
</cp:coreProperties>
</file>